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9" r:id="rId1"/>
  </p:sldMasterIdLst>
  <p:notesMasterIdLst>
    <p:notesMasterId r:id="rId68"/>
  </p:notesMasterIdLst>
  <p:handoutMasterIdLst>
    <p:handoutMasterId r:id="rId69"/>
  </p:handoutMasterIdLst>
  <p:sldIdLst>
    <p:sldId id="256" r:id="rId2"/>
    <p:sldId id="263" r:id="rId3"/>
    <p:sldId id="257" r:id="rId4"/>
    <p:sldId id="258" r:id="rId5"/>
    <p:sldId id="259" r:id="rId6"/>
    <p:sldId id="260" r:id="rId7"/>
    <p:sldId id="280" r:id="rId8"/>
    <p:sldId id="296" r:id="rId9"/>
    <p:sldId id="295" r:id="rId10"/>
    <p:sldId id="301" r:id="rId11"/>
    <p:sldId id="297" r:id="rId12"/>
    <p:sldId id="298" r:id="rId13"/>
    <p:sldId id="299" r:id="rId14"/>
    <p:sldId id="300" r:id="rId15"/>
    <p:sldId id="302" r:id="rId16"/>
    <p:sldId id="274" r:id="rId17"/>
    <p:sldId id="275" r:id="rId18"/>
    <p:sldId id="261" r:id="rId19"/>
    <p:sldId id="262" r:id="rId20"/>
    <p:sldId id="264" r:id="rId21"/>
    <p:sldId id="276" r:id="rId22"/>
    <p:sldId id="293" r:id="rId23"/>
    <p:sldId id="265" r:id="rId24"/>
    <p:sldId id="270" r:id="rId25"/>
    <p:sldId id="269" r:id="rId26"/>
    <p:sldId id="268" r:id="rId27"/>
    <p:sldId id="294" r:id="rId28"/>
    <p:sldId id="271" r:id="rId29"/>
    <p:sldId id="281" r:id="rId30"/>
    <p:sldId id="272" r:id="rId31"/>
    <p:sldId id="273" r:id="rId32"/>
    <p:sldId id="267" r:id="rId33"/>
    <p:sldId id="277" r:id="rId34"/>
    <p:sldId id="278" r:id="rId35"/>
    <p:sldId id="279" r:id="rId36"/>
    <p:sldId id="282" r:id="rId37"/>
    <p:sldId id="303" r:id="rId38"/>
    <p:sldId id="306" r:id="rId39"/>
    <p:sldId id="308" r:id="rId40"/>
    <p:sldId id="307" r:id="rId41"/>
    <p:sldId id="309" r:id="rId42"/>
    <p:sldId id="310" r:id="rId43"/>
    <p:sldId id="322" r:id="rId44"/>
    <p:sldId id="323" r:id="rId45"/>
    <p:sldId id="311" r:id="rId46"/>
    <p:sldId id="312" r:id="rId47"/>
    <p:sldId id="313" r:id="rId48"/>
    <p:sldId id="314" r:id="rId49"/>
    <p:sldId id="315" r:id="rId50"/>
    <p:sldId id="316" r:id="rId51"/>
    <p:sldId id="317" r:id="rId52"/>
    <p:sldId id="318" r:id="rId53"/>
    <p:sldId id="319" r:id="rId54"/>
    <p:sldId id="320" r:id="rId55"/>
    <p:sldId id="304" r:id="rId56"/>
    <p:sldId id="305" r:id="rId57"/>
    <p:sldId id="284" r:id="rId58"/>
    <p:sldId id="285" r:id="rId59"/>
    <p:sldId id="283" r:id="rId60"/>
    <p:sldId id="286" r:id="rId61"/>
    <p:sldId id="288" r:id="rId62"/>
    <p:sldId id="287" r:id="rId63"/>
    <p:sldId id="289" r:id="rId64"/>
    <p:sldId id="290" r:id="rId65"/>
    <p:sldId id="291" r:id="rId66"/>
    <p:sldId id="292" r:id="rId67"/>
  </p:sldIdLst>
  <p:sldSz cx="9144000" cy="6858000" type="screen4x3"/>
  <p:notesSz cx="6400800" cy="8686800"/>
  <p:embeddedFontLst>
    <p:embeddedFont>
      <p:font typeface="Euclid Symbol" panose="05050102010706020507" pitchFamily="18" charset="2"/>
      <p:regular r:id="rId70"/>
      <p:bold r:id="rId71"/>
      <p:italic r:id="rId72"/>
      <p:boldItalic r:id="rId73"/>
    </p:embeddedFont>
    <p:embeddedFont>
      <p:font typeface="DejaVu Sans Mono" panose="020B0604020202020204" charset="0"/>
      <p:regular r:id="rId74"/>
      <p:bold r:id="rId75"/>
      <p:italic r:id="rId76"/>
      <p:boldItalic r:id="rId77"/>
    </p:embeddedFont>
    <p:embeddedFont>
      <p:font typeface="Comic Sans MS" panose="030F0702030302020204" pitchFamily="66" charset="0"/>
      <p:regular r:id="rId78"/>
      <p:bold r:id="rId79"/>
    </p:embeddedFont>
    <p:embeddedFont>
      <p:font typeface="Calibri" panose="020F0502020204030204" pitchFamily="34" charset="0"/>
      <p:regular r:id="rId80"/>
      <p:bold r:id="rId81"/>
      <p:italic r:id="rId82"/>
      <p:boldItalic r:id="rId83"/>
    </p:embeddedFont>
    <p:embeddedFont>
      <p:font typeface="French Script MT" panose="03020402040607040605" pitchFamily="66" charset="0"/>
      <p:regular r:id="rId84"/>
    </p:embeddedFont>
    <p:embeddedFont>
      <p:font typeface="Garamond" panose="02020404030301010803" pitchFamily="18" charset="0"/>
      <p:regular r:id="rId85"/>
      <p:bold r:id="rId86"/>
      <p:italic r:id="rId87"/>
    </p:embeddedFont>
    <p:embeddedFont>
      <p:font typeface="Monotype Sorts" panose="01010601010101010101" pitchFamily="2" charset="2"/>
      <p:regular r:id="rId88"/>
    </p:embeddedFont>
    <p:embeddedFont>
      <p:font typeface="MT Extra" panose="05050102010205020202" pitchFamily="18" charset="2"/>
      <p:regular r:id="rId89"/>
    </p:embeddedFont>
  </p:embeddedFontLst>
  <p:defaultTextStyle>
    <a:defPPr>
      <a:defRPr lang="en-US"/>
    </a:defPPr>
    <a:lvl1pPr algn="ctr" rtl="0" eaLnBrk="0" fontAlgn="base" hangingPunct="0">
      <a:spcBef>
        <a:spcPct val="0"/>
      </a:spcBef>
      <a:spcAft>
        <a:spcPct val="0"/>
      </a:spcAft>
      <a:defRPr sz="1200" kern="1200">
        <a:solidFill>
          <a:schemeClr val="tx2"/>
        </a:solidFill>
        <a:latin typeface="Arial" panose="020B0604020202020204" pitchFamily="34" charset="0"/>
        <a:ea typeface="+mn-ea"/>
        <a:cs typeface="+mn-cs"/>
      </a:defRPr>
    </a:lvl1pPr>
    <a:lvl2pPr marL="457200" algn="ctr" rtl="0" eaLnBrk="0" fontAlgn="base" hangingPunct="0">
      <a:spcBef>
        <a:spcPct val="0"/>
      </a:spcBef>
      <a:spcAft>
        <a:spcPct val="0"/>
      </a:spcAft>
      <a:defRPr sz="1200" kern="1200">
        <a:solidFill>
          <a:schemeClr val="tx2"/>
        </a:solidFill>
        <a:latin typeface="Arial" panose="020B0604020202020204" pitchFamily="34" charset="0"/>
        <a:ea typeface="+mn-ea"/>
        <a:cs typeface="+mn-cs"/>
      </a:defRPr>
    </a:lvl2pPr>
    <a:lvl3pPr marL="914400" algn="ctr" rtl="0" eaLnBrk="0" fontAlgn="base" hangingPunct="0">
      <a:spcBef>
        <a:spcPct val="0"/>
      </a:spcBef>
      <a:spcAft>
        <a:spcPct val="0"/>
      </a:spcAft>
      <a:defRPr sz="1200" kern="1200">
        <a:solidFill>
          <a:schemeClr val="tx2"/>
        </a:solidFill>
        <a:latin typeface="Arial" panose="020B0604020202020204" pitchFamily="34" charset="0"/>
        <a:ea typeface="+mn-ea"/>
        <a:cs typeface="+mn-cs"/>
      </a:defRPr>
    </a:lvl3pPr>
    <a:lvl4pPr marL="1371600" algn="ctr" rtl="0" eaLnBrk="0" fontAlgn="base" hangingPunct="0">
      <a:spcBef>
        <a:spcPct val="0"/>
      </a:spcBef>
      <a:spcAft>
        <a:spcPct val="0"/>
      </a:spcAft>
      <a:defRPr sz="1200" kern="1200">
        <a:solidFill>
          <a:schemeClr val="tx2"/>
        </a:solidFill>
        <a:latin typeface="Arial" panose="020B0604020202020204" pitchFamily="34" charset="0"/>
        <a:ea typeface="+mn-ea"/>
        <a:cs typeface="+mn-cs"/>
      </a:defRPr>
    </a:lvl4pPr>
    <a:lvl5pPr marL="1828800" algn="ctr" rtl="0" eaLnBrk="0" fontAlgn="base" hangingPunct="0">
      <a:spcBef>
        <a:spcPct val="0"/>
      </a:spcBef>
      <a:spcAft>
        <a:spcPct val="0"/>
      </a:spcAft>
      <a:defRPr sz="1200" kern="1200">
        <a:solidFill>
          <a:schemeClr val="tx2"/>
        </a:solidFill>
        <a:latin typeface="Arial" panose="020B0604020202020204" pitchFamily="34" charset="0"/>
        <a:ea typeface="+mn-ea"/>
        <a:cs typeface="+mn-cs"/>
      </a:defRPr>
    </a:lvl5pPr>
    <a:lvl6pPr marL="2286000" algn="l" defTabSz="914400" rtl="0" eaLnBrk="1" latinLnBrk="0" hangingPunct="1">
      <a:defRPr sz="1200" kern="1200">
        <a:solidFill>
          <a:schemeClr val="tx2"/>
        </a:solidFill>
        <a:latin typeface="Arial" panose="020B0604020202020204" pitchFamily="34" charset="0"/>
        <a:ea typeface="+mn-ea"/>
        <a:cs typeface="+mn-cs"/>
      </a:defRPr>
    </a:lvl6pPr>
    <a:lvl7pPr marL="2743200" algn="l" defTabSz="914400" rtl="0" eaLnBrk="1" latinLnBrk="0" hangingPunct="1">
      <a:defRPr sz="1200" kern="1200">
        <a:solidFill>
          <a:schemeClr val="tx2"/>
        </a:solidFill>
        <a:latin typeface="Arial" panose="020B0604020202020204" pitchFamily="34" charset="0"/>
        <a:ea typeface="+mn-ea"/>
        <a:cs typeface="+mn-cs"/>
      </a:defRPr>
    </a:lvl7pPr>
    <a:lvl8pPr marL="3200400" algn="l" defTabSz="914400" rtl="0" eaLnBrk="1" latinLnBrk="0" hangingPunct="1">
      <a:defRPr sz="1200" kern="1200">
        <a:solidFill>
          <a:schemeClr val="tx2"/>
        </a:solidFill>
        <a:latin typeface="Arial" panose="020B0604020202020204" pitchFamily="34" charset="0"/>
        <a:ea typeface="+mn-ea"/>
        <a:cs typeface="+mn-cs"/>
      </a:defRPr>
    </a:lvl8pPr>
    <a:lvl9pPr marL="3657600" algn="l" defTabSz="914400" rtl="0" eaLnBrk="1" latinLnBrk="0" hangingPunct="1">
      <a:defRPr sz="1200" kern="1200">
        <a:solidFill>
          <a:schemeClr val="tx2"/>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CC"/>
    <a:srgbClr val="777777"/>
    <a:srgbClr val="FFFF99"/>
    <a:srgbClr val="0000FF"/>
    <a:srgbClr val="FF66CC"/>
    <a:srgbClr val="FF0000"/>
    <a:srgbClr val="FF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254" autoAdjust="0"/>
    <p:restoredTop sz="94616" autoAdjust="0"/>
  </p:normalViewPr>
  <p:slideViewPr>
    <p:cSldViewPr>
      <p:cViewPr>
        <p:scale>
          <a:sx n="100" d="100"/>
          <a:sy n="100" d="100"/>
        </p:scale>
        <p:origin x="1458" y="156"/>
      </p:cViewPr>
      <p:guideLst>
        <p:guide orient="horz" pos="2160"/>
        <p:guide pos="2880"/>
      </p:guideLst>
    </p:cSldViewPr>
  </p:slideViewPr>
  <p:outlineViewPr>
    <p:cViewPr>
      <p:scale>
        <a:sx n="33" d="100"/>
        <a:sy n="33" d="100"/>
      </p:scale>
      <p:origin x="0" y="-4662"/>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7" d="100"/>
          <a:sy n="67" d="100"/>
        </p:scale>
        <p:origin x="-696" y="-86"/>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lvl1pPr algn="l">
              <a:defRPr>
                <a:latin typeface="Arial" charset="0"/>
              </a:defRPr>
            </a:lvl1pPr>
          </a:lstStyle>
          <a:p>
            <a:pPr>
              <a:defRPr/>
            </a:pPr>
            <a:endParaRPr lang="en-US" dirty="0"/>
          </a:p>
        </p:txBody>
      </p:sp>
      <p:sp>
        <p:nvSpPr>
          <p:cNvPr id="62467" name="Rectangle 3"/>
          <p:cNvSpPr>
            <a:spLocks noGrp="1" noChangeArrowheads="1"/>
          </p:cNvSpPr>
          <p:nvPr>
            <p:ph type="dt" sz="quarter"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lvl1pPr algn="r">
              <a:defRPr>
                <a:latin typeface="Arial" charset="0"/>
              </a:defRPr>
            </a:lvl1pPr>
          </a:lstStyle>
          <a:p>
            <a:pPr>
              <a:defRPr/>
            </a:pPr>
            <a:endParaRPr lang="en-US" dirty="0"/>
          </a:p>
        </p:txBody>
      </p:sp>
      <p:sp>
        <p:nvSpPr>
          <p:cNvPr id="62468" name="Rectangle 4"/>
          <p:cNvSpPr>
            <a:spLocks noGrp="1" noChangeArrowheads="1"/>
          </p:cNvSpPr>
          <p:nvPr>
            <p:ph type="ftr" sz="quarter" idx="2"/>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b" anchorCtr="0" compatLnSpc="1">
            <a:prstTxWarp prst="textNoShape">
              <a:avLst/>
            </a:prstTxWarp>
          </a:bodyPr>
          <a:lstStyle>
            <a:lvl1pPr algn="l">
              <a:defRPr>
                <a:latin typeface="Arial" charset="0"/>
              </a:defRPr>
            </a:lvl1pPr>
          </a:lstStyle>
          <a:p>
            <a:pPr>
              <a:defRPr/>
            </a:pPr>
            <a:endParaRPr lang="en-US" dirty="0"/>
          </a:p>
        </p:txBody>
      </p:sp>
      <p:sp>
        <p:nvSpPr>
          <p:cNvPr id="62469" name="Rectangle 5"/>
          <p:cNvSpPr>
            <a:spLocks noGrp="1" noChangeArrowheads="1"/>
          </p:cNvSpPr>
          <p:nvPr>
            <p:ph type="sldNum" sz="quarter" idx="3"/>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b" anchorCtr="0" compatLnSpc="1">
            <a:prstTxWarp prst="textNoShape">
              <a:avLst/>
            </a:prstTxWarp>
          </a:bodyPr>
          <a:lstStyle>
            <a:lvl1pPr algn="r">
              <a:defRPr/>
            </a:lvl1pPr>
          </a:lstStyle>
          <a:p>
            <a:fld id="{B7499388-2EF8-485E-84FF-DE66A571479F}" type="slidenum">
              <a:rPr lang="en-US" altLang="en-US"/>
              <a:pPr/>
              <a:t>‹#›</a:t>
            </a:fld>
            <a:endParaRPr lang="en-US" altLang="en-US" dirty="0"/>
          </a:p>
        </p:txBody>
      </p:sp>
    </p:spTree>
    <p:extLst>
      <p:ext uri="{BB962C8B-B14F-4D97-AF65-F5344CB8AC3E}">
        <p14:creationId xmlns:p14="http://schemas.microsoft.com/office/powerpoint/2010/main" val="1967685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t" anchorCtr="0" compatLnSpc="1">
            <a:prstTxWarp prst="textNoShape">
              <a:avLst/>
            </a:prstTxWarp>
          </a:bodyPr>
          <a:lstStyle>
            <a:lvl1pPr algn="l">
              <a:defRPr>
                <a:solidFill>
                  <a:schemeClr val="tx1"/>
                </a:solidFill>
                <a:latin typeface="Times New Roman" pitchFamily="18" charset="0"/>
              </a:defRPr>
            </a:lvl1pPr>
          </a:lstStyle>
          <a:p>
            <a:pPr>
              <a:defRPr/>
            </a:pPr>
            <a:endParaRPr lang="en-US" dirty="0"/>
          </a:p>
        </p:txBody>
      </p:sp>
      <p:sp>
        <p:nvSpPr>
          <p:cNvPr id="8195" name="Rectangle 3"/>
          <p:cNvSpPr>
            <a:spLocks noGrp="1" noChangeArrowheads="1"/>
          </p:cNvSpPr>
          <p:nvPr>
            <p:ph type="dt"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t" anchorCtr="0" compatLnSpc="1">
            <a:prstTxWarp prst="textNoShape">
              <a:avLst/>
            </a:prstTxWarp>
          </a:bodyPr>
          <a:lstStyle>
            <a:lvl1pPr algn="r">
              <a:defRPr>
                <a:solidFill>
                  <a:schemeClr val="tx1"/>
                </a:solidFill>
                <a:latin typeface="Times New Roman" pitchFamily="18" charset="0"/>
              </a:defRPr>
            </a:lvl1pPr>
          </a:lstStyle>
          <a:p>
            <a:pPr>
              <a:defRPr/>
            </a:pPr>
            <a:endParaRPr lang="en-US" dirty="0"/>
          </a:p>
        </p:txBody>
      </p:sp>
      <p:sp>
        <p:nvSpPr>
          <p:cNvPr id="39940" name="Rectangle 4"/>
          <p:cNvSpPr>
            <a:spLocks noGrp="1" noRot="1" noChangeAspect="1" noChangeArrowheads="1" noTextEdit="1"/>
          </p:cNvSpPr>
          <p:nvPr>
            <p:ph type="sldImg" idx="2"/>
          </p:nvPr>
        </p:nvSpPr>
        <p:spPr bwMode="auto">
          <a:xfrm>
            <a:off x="1028700" y="650875"/>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854075" y="4125913"/>
            <a:ext cx="4692650" cy="391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b" anchorCtr="0" compatLnSpc="1">
            <a:prstTxWarp prst="textNoShape">
              <a:avLst/>
            </a:prstTxWarp>
          </a:bodyPr>
          <a:lstStyle>
            <a:lvl1pPr algn="l">
              <a:defRPr>
                <a:solidFill>
                  <a:schemeClr val="tx1"/>
                </a:solidFill>
                <a:latin typeface="Times New Roman" pitchFamily="18" charset="0"/>
              </a:defRPr>
            </a:lvl1pPr>
          </a:lstStyle>
          <a:p>
            <a:pPr>
              <a:defRPr/>
            </a:pPr>
            <a:endParaRPr lang="en-US" dirty="0"/>
          </a:p>
        </p:txBody>
      </p:sp>
      <p:sp>
        <p:nvSpPr>
          <p:cNvPr id="8199" name="Rectangle 7"/>
          <p:cNvSpPr>
            <a:spLocks noGrp="1" noChangeArrowheads="1"/>
          </p:cNvSpPr>
          <p:nvPr>
            <p:ph type="sldNum" sz="quarter" idx="5"/>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b" anchorCtr="0" compatLnSpc="1">
            <a:prstTxWarp prst="textNoShape">
              <a:avLst/>
            </a:prstTxWarp>
          </a:bodyPr>
          <a:lstStyle>
            <a:lvl1pPr algn="r">
              <a:defRPr>
                <a:solidFill>
                  <a:schemeClr val="tx1"/>
                </a:solidFill>
                <a:latin typeface="Times New Roman" panose="02020603050405020304" pitchFamily="18" charset="0"/>
              </a:defRPr>
            </a:lvl1pPr>
          </a:lstStyle>
          <a:p>
            <a:fld id="{3EDB6F76-BC1D-4BC7-ADEF-20891FE7AB6F}" type="slidenum">
              <a:rPr lang="en-US" altLang="en-US"/>
              <a:pPr/>
              <a:t>‹#›</a:t>
            </a:fld>
            <a:endParaRPr lang="en-US" altLang="en-US" dirty="0"/>
          </a:p>
        </p:txBody>
      </p:sp>
    </p:spTree>
    <p:extLst>
      <p:ext uri="{BB962C8B-B14F-4D97-AF65-F5344CB8AC3E}">
        <p14:creationId xmlns:p14="http://schemas.microsoft.com/office/powerpoint/2010/main" val="14194796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DB6F76-BC1D-4BC7-ADEF-20891FE7AB6F}" type="slidenum">
              <a:rPr lang="en-US" altLang="en-US" smtClean="0"/>
              <a:pPr/>
              <a:t>2</a:t>
            </a:fld>
            <a:endParaRPr lang="en-US" altLang="en-US" dirty="0"/>
          </a:p>
        </p:txBody>
      </p:sp>
    </p:spTree>
    <p:extLst>
      <p:ext uri="{BB962C8B-B14F-4D97-AF65-F5344CB8AC3E}">
        <p14:creationId xmlns:p14="http://schemas.microsoft.com/office/powerpoint/2010/main" val="407499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fld id="{3E7E7FFF-DEDF-4EEC-BB79-2D64DC135648}" type="slidenum">
              <a:rPr lang="en-US" altLang="en-US" sz="1100">
                <a:solidFill>
                  <a:schemeClr val="tx1"/>
                </a:solidFill>
                <a:latin typeface="Times New Roman" panose="02020603050405020304" pitchFamily="18" charset="0"/>
              </a:rPr>
              <a:pPr/>
              <a:t>3</a:t>
            </a:fld>
            <a:endParaRPr lang="en-US" altLang="en-US" sz="1100" dirty="0">
              <a:solidFill>
                <a:schemeClr val="tx1"/>
              </a:solidFill>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r>
              <a:rPr lang="en-US" altLang="en-US" dirty="0" smtClean="0"/>
              <a:t>The CCITT, now known as the ITU-T (for Telecommunication Standardization </a:t>
            </a:r>
          </a:p>
          <a:p>
            <a:r>
              <a:rPr lang="en-US" altLang="en-US" dirty="0" smtClean="0"/>
              <a:t>Sector of the International Telecommunications Union), is the primary </a:t>
            </a:r>
          </a:p>
          <a:p>
            <a:r>
              <a:rPr lang="en-US" altLang="en-US" dirty="0" smtClean="0"/>
              <a:t>international body for fostering cooperative standards for telecommunications </a:t>
            </a:r>
          </a:p>
          <a:p>
            <a:r>
              <a:rPr lang="en-US" altLang="en-US" dirty="0" smtClean="0"/>
              <a:t>equipment and systems. It is located in Geneva, Switzerland.</a:t>
            </a:r>
          </a:p>
          <a:p>
            <a:endParaRPr lang="en-US" altLang="en-US" dirty="0" smtClean="0"/>
          </a:p>
          <a:p>
            <a:r>
              <a:rPr lang="en-US" altLang="en-US" dirty="0" smtClean="0"/>
              <a:t>ISO is a network of the national standards institutes of 156 countries, on the </a:t>
            </a:r>
          </a:p>
          <a:p>
            <a:r>
              <a:rPr lang="en-US" altLang="en-US" dirty="0" smtClean="0"/>
              <a:t>basis of one member per country, with a Central Secretariat in Geneva, </a:t>
            </a:r>
          </a:p>
          <a:p>
            <a:r>
              <a:rPr lang="en-US" altLang="en-US" dirty="0" smtClean="0"/>
              <a:t>Switzerland, that coordinates the system.</a:t>
            </a:r>
          </a:p>
        </p:txBody>
      </p:sp>
    </p:spTree>
    <p:extLst>
      <p:ext uri="{BB962C8B-B14F-4D97-AF65-F5344CB8AC3E}">
        <p14:creationId xmlns:p14="http://schemas.microsoft.com/office/powerpoint/2010/main" val="739212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TextBox 15"/>
          <p:cNvSpPr txBox="1"/>
          <p:nvPr userDrawn="1"/>
        </p:nvSpPr>
        <p:spPr>
          <a:xfrm>
            <a:off x="3505200" y="3962400"/>
            <a:ext cx="1766830" cy="1015663"/>
          </a:xfrm>
          <a:prstGeom prst="rect">
            <a:avLst/>
          </a:prstGeom>
          <a:noFill/>
        </p:spPr>
        <p:txBody>
          <a:bodyPr wrap="none" rtlCol="0">
            <a:spAutoFit/>
          </a:bodyPr>
          <a:lstStyle/>
          <a:p>
            <a:pPr algn="l"/>
            <a:r>
              <a:rPr lang="en-US" sz="1200" dirty="0" err="1" smtClean="0">
                <a:latin typeface="MT Extra" panose="00000500000000000000" pitchFamily="18" charset="2"/>
              </a:rPr>
              <a:t>MTExtra</a:t>
            </a:r>
            <a:endParaRPr lang="en-US" sz="1200" dirty="0" smtClean="0">
              <a:latin typeface="MT Extra" panose="00000500000000000000" pitchFamily="18" charset="2"/>
            </a:endParaRPr>
          </a:p>
          <a:p>
            <a:pPr algn="l"/>
            <a:r>
              <a:rPr lang="en-US" sz="1200" dirty="0" smtClean="0">
                <a:latin typeface="Courier New" panose="02070309020205020404" pitchFamily="49" charset="0"/>
                <a:cs typeface="Courier New" panose="02070309020205020404" pitchFamily="49" charset="0"/>
              </a:rPr>
              <a:t>courier new</a:t>
            </a:r>
          </a:p>
          <a:p>
            <a:pPr algn="l"/>
            <a:r>
              <a:rPr lang="en-US" sz="1200" dirty="0" smtClean="0">
                <a:latin typeface="Symbol" panose="05050102010706020507" pitchFamily="18" charset="2"/>
                <a:cs typeface="Courier New" panose="02070309020205020404" pitchFamily="49" charset="0"/>
              </a:rPr>
              <a:t>symbol</a:t>
            </a:r>
          </a:p>
          <a:p>
            <a:pPr algn="l"/>
            <a:r>
              <a:rPr lang="en-US" sz="1200" dirty="0" err="1" smtClean="0">
                <a:latin typeface="Euclid Symbol" panose="05050102010706020507" pitchFamily="18" charset="2"/>
                <a:cs typeface="Courier New" panose="02070309020205020404" pitchFamily="49" charset="0"/>
              </a:rPr>
              <a:t>euclid</a:t>
            </a:r>
            <a:r>
              <a:rPr lang="en-US" sz="1200" dirty="0" smtClean="0">
                <a:latin typeface="Euclid Symbol" panose="05050102010706020507" pitchFamily="18" charset="2"/>
                <a:cs typeface="Courier New" panose="02070309020205020404" pitchFamily="49" charset="0"/>
              </a:rPr>
              <a:t> symbol</a:t>
            </a:r>
          </a:p>
          <a:p>
            <a:pPr algn="l"/>
            <a:r>
              <a:rPr lang="en-US" sz="1200" dirty="0" smtClean="0">
                <a:latin typeface="Monotype Sorts" panose="01010601010101010101" pitchFamily="2" charset="2"/>
                <a:cs typeface="Courier New" panose="02070309020205020404" pitchFamily="49" charset="0"/>
              </a:rPr>
              <a:t>monotype sorts</a:t>
            </a:r>
            <a:endParaRPr lang="en-US" sz="1200" dirty="0">
              <a:latin typeface="Monotype Sorts" panose="01010601010101010101" pitchFamily="2" charset="2"/>
              <a:cs typeface="Courier New" panose="02070309020205020404" pitchFamily="49" charset="0"/>
            </a:endParaRPr>
          </a:p>
        </p:txBody>
      </p:sp>
      <p:sp>
        <p:nvSpPr>
          <p:cNvPr id="17" name="Rectangle 16"/>
          <p:cNvSpPr>
            <a:spLocks noChangeArrowheads="1"/>
          </p:cNvSpPr>
          <p:nvPr userDrawn="1"/>
        </p:nvSpPr>
        <p:spPr bwMode="auto">
          <a:xfrm>
            <a:off x="457200" y="1519958"/>
            <a:ext cx="8229600"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4400" dirty="0" smtClean="0">
                <a:latin typeface="Times New Roman" pitchFamily="18" charset="0"/>
              </a:rPr>
              <a:t>EECE 4353 </a:t>
            </a:r>
            <a:r>
              <a:rPr lang="en-US" altLang="en-US" sz="4400" dirty="0">
                <a:latin typeface="Times New Roman" pitchFamily="18" charset="0"/>
              </a:rPr>
              <a:t>Image Processing</a:t>
            </a:r>
          </a:p>
        </p:txBody>
      </p:sp>
      <p:sp>
        <p:nvSpPr>
          <p:cNvPr id="18" name="Rectangle 17"/>
          <p:cNvSpPr>
            <a:spLocks noChangeArrowheads="1"/>
          </p:cNvSpPr>
          <p:nvPr userDrawn="1"/>
        </p:nvSpPr>
        <p:spPr bwMode="auto">
          <a:xfrm>
            <a:off x="1371600" y="3532188"/>
            <a:ext cx="6400800" cy="2309812"/>
          </a:xfrm>
          <a:prstGeom prst="rect">
            <a:avLst/>
          </a:prstGeom>
          <a:solidFill>
            <a:schemeClr val="bg1"/>
          </a:solidFill>
          <a:ln>
            <a:noFill/>
          </a:ln>
          <a:effectLs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dirty="0">
                <a:latin typeface="Times New Roman" pitchFamily="18" charset="0"/>
              </a:rPr>
              <a:t>Richard Alan Peters II</a:t>
            </a:r>
            <a:endParaRPr lang="en-US" altLang="en-US" dirty="0">
              <a:latin typeface="Times New Roman" pitchFamily="18" charset="0"/>
            </a:endParaRPr>
          </a:p>
          <a:p>
            <a:pPr algn="ctr"/>
            <a:endParaRPr lang="en-US" altLang="en-US" dirty="0">
              <a:latin typeface="Times New Roman" pitchFamily="18" charset="0"/>
            </a:endParaRPr>
          </a:p>
          <a:p>
            <a:pPr algn="ctr"/>
            <a:r>
              <a:rPr lang="en-US" altLang="en-US" dirty="0">
                <a:latin typeface="Times New Roman" pitchFamily="18" charset="0"/>
              </a:rPr>
              <a:t>Department of Electrical Engineering and Computer Science</a:t>
            </a:r>
          </a:p>
          <a:p>
            <a:pPr algn="ctr"/>
            <a:endParaRPr lang="en-US" altLang="en-US" dirty="0">
              <a:latin typeface="Times New Roman" pitchFamily="18" charset="0"/>
            </a:endParaRPr>
          </a:p>
          <a:p>
            <a:pPr algn="ctr"/>
            <a:r>
              <a:rPr lang="en-US" altLang="en-US" sz="2000" dirty="0">
                <a:latin typeface="Times New Roman" pitchFamily="18" charset="0"/>
              </a:rPr>
              <a:t>Fall Semester </a:t>
            </a:r>
            <a:r>
              <a:rPr lang="en-US" altLang="en-US" sz="2000" dirty="0" smtClean="0">
                <a:latin typeface="Times New Roman" pitchFamily="18" charset="0"/>
              </a:rPr>
              <a:t>2016</a:t>
            </a:r>
            <a:endParaRPr lang="en-US" altLang="en-US" dirty="0">
              <a:latin typeface="Times New Roman" pitchFamily="18" charset="0"/>
            </a:endParaRPr>
          </a:p>
        </p:txBody>
      </p:sp>
      <p:sp>
        <p:nvSpPr>
          <p:cNvPr id="19" name="Text Box 12"/>
          <p:cNvSpPr txBox="1">
            <a:spLocks noChangeArrowheads="1"/>
          </p:cNvSpPr>
          <p:nvPr userDrawn="1"/>
        </p:nvSpPr>
        <p:spPr bwMode="auto">
          <a:xfrm>
            <a:off x="3624263" y="2667000"/>
            <a:ext cx="190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defRPr/>
            </a:pPr>
            <a:r>
              <a:rPr lang="en-US" dirty="0" smtClean="0">
                <a:solidFill>
                  <a:schemeClr val="tx2"/>
                </a:solidFill>
                <a:latin typeface="Times New Roman" pitchFamily="18" charset="0"/>
              </a:rPr>
              <a:t>Lecture Notes</a:t>
            </a:r>
            <a:endParaRPr lang="en-US" dirty="0" smtClean="0">
              <a:solidFill>
                <a:schemeClr val="tx2"/>
              </a:solidFill>
            </a:endParaRPr>
          </a:p>
        </p:txBody>
      </p:sp>
      <p:sp>
        <p:nvSpPr>
          <p:cNvPr id="20" name="Line 18"/>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20"/>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2" name="Picture 21" descr="Vanderbil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grpSp>
        <p:nvGrpSpPr>
          <p:cNvPr id="24" name="Group 5"/>
          <p:cNvGrpSpPr>
            <a:grpSpLocks/>
          </p:cNvGrpSpPr>
          <p:nvPr userDrawn="1"/>
        </p:nvGrpSpPr>
        <p:grpSpPr bwMode="auto">
          <a:xfrm>
            <a:off x="419100" y="6369050"/>
            <a:ext cx="8305800" cy="336550"/>
            <a:chOff x="240" y="4012"/>
            <a:chExt cx="5232" cy="212"/>
          </a:xfrm>
        </p:grpSpPr>
        <p:sp>
          <p:nvSpPr>
            <p:cNvPr id="25" name="Text Box 6"/>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2000">
                  <a:solidFill>
                    <a:schemeClr val="tx1"/>
                  </a:solidFill>
                  <a:latin typeface="Comic Sans MS" pitchFamily="66" charset="0"/>
                </a:defRPr>
              </a:lvl1pPr>
              <a:lvl2pPr marL="742950" indent="-285750" defTabSz="736600">
                <a:defRPr sz="2000">
                  <a:solidFill>
                    <a:schemeClr val="tx1"/>
                  </a:solidFill>
                  <a:latin typeface="Comic Sans MS" pitchFamily="66" charset="0"/>
                </a:defRPr>
              </a:lvl2pPr>
              <a:lvl3pPr marL="1143000" indent="-228600" defTabSz="736600">
                <a:defRPr sz="2000">
                  <a:solidFill>
                    <a:schemeClr val="tx1"/>
                  </a:solidFill>
                  <a:latin typeface="Comic Sans MS" pitchFamily="66" charset="0"/>
                </a:defRPr>
              </a:lvl3pPr>
              <a:lvl4pPr marL="1600200" indent="-228600" defTabSz="736600">
                <a:defRPr sz="2000">
                  <a:solidFill>
                    <a:schemeClr val="tx1"/>
                  </a:solidFill>
                  <a:latin typeface="Comic Sans MS" pitchFamily="66" charset="0"/>
                </a:defRPr>
              </a:lvl4pPr>
              <a:lvl5pPr marL="2057400" indent="-228600" defTabSz="736600">
                <a:defRPr sz="2000">
                  <a:solidFill>
                    <a:schemeClr val="tx1"/>
                  </a:solidFill>
                  <a:latin typeface="Comic Sans MS" pitchFamily="66" charset="0"/>
                </a:defRPr>
              </a:lvl5pPr>
              <a:lvl6pPr marL="2514600" indent="-228600" defTabSz="736600" eaLnBrk="0" fontAlgn="base" hangingPunct="0">
                <a:spcBef>
                  <a:spcPct val="0"/>
                </a:spcBef>
                <a:spcAft>
                  <a:spcPct val="0"/>
                </a:spcAft>
                <a:defRPr sz="2000">
                  <a:solidFill>
                    <a:schemeClr val="tx1"/>
                  </a:solidFill>
                  <a:latin typeface="Comic Sans MS" pitchFamily="66" charset="0"/>
                </a:defRPr>
              </a:lvl6pPr>
              <a:lvl7pPr marL="2971800" indent="-228600" defTabSz="736600" eaLnBrk="0" fontAlgn="base" hangingPunct="0">
                <a:spcBef>
                  <a:spcPct val="0"/>
                </a:spcBef>
                <a:spcAft>
                  <a:spcPct val="0"/>
                </a:spcAft>
                <a:defRPr sz="2000">
                  <a:solidFill>
                    <a:schemeClr val="tx1"/>
                  </a:solidFill>
                  <a:latin typeface="Comic Sans MS" pitchFamily="66" charset="0"/>
                </a:defRPr>
              </a:lvl7pPr>
              <a:lvl8pPr marL="3429000" indent="-228600" defTabSz="736600" eaLnBrk="0" fontAlgn="base" hangingPunct="0">
                <a:spcBef>
                  <a:spcPct val="0"/>
                </a:spcBef>
                <a:spcAft>
                  <a:spcPct val="0"/>
                </a:spcAft>
                <a:defRPr sz="2000">
                  <a:solidFill>
                    <a:schemeClr val="tx1"/>
                  </a:solidFill>
                  <a:latin typeface="Comic Sans MS" pitchFamily="66" charset="0"/>
                </a:defRPr>
              </a:lvl8pPr>
              <a:lvl9pPr marL="3886200" indent="-228600" defTabSz="736600" eaLnBrk="0" fontAlgn="base" hangingPunct="0">
                <a:spcBef>
                  <a:spcPct val="0"/>
                </a:spcBef>
                <a:spcAft>
                  <a:spcPct val="0"/>
                </a:spcAft>
                <a:defRPr sz="2000">
                  <a:solidFill>
                    <a:schemeClr val="tx1"/>
                  </a:solidFill>
                  <a:latin typeface="Comic Sans MS" pitchFamily="66" charset="0"/>
                </a:defRPr>
              </a:lvl9pPr>
            </a:lstStyle>
            <a:p>
              <a:r>
                <a:rPr lang="en-US" altLang="en-US" sz="800">
                  <a:solidFill>
                    <a:schemeClr val="tx2"/>
                  </a:solidFill>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26" name="Picture 7" descr="cc"/>
            <p:cNvPicPr>
              <a:picLocks noChangeAspect="1" noChangeArrowheads="1"/>
            </p:cNvPicPr>
            <p:nvPr/>
          </p:nvPicPr>
          <p:blipFill>
            <a:blip r:embed="rId4"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5083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81000" y="1752600"/>
            <a:ext cx="8382000" cy="1964180"/>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6"/>
          <p:cNvSpPr>
            <a:spLocks noGrp="1" noChangeArrowheads="1"/>
          </p:cNvSpPr>
          <p:nvPr>
            <p:ph type="dt" sz="half" idx="10"/>
          </p:nvPr>
        </p:nvSpPr>
        <p:spPr>
          <a:xfrm>
            <a:off x="381000" y="6324600"/>
            <a:ext cx="1905000" cy="457200"/>
          </a:xfrm>
          <a:prstGeom prst="rect">
            <a:avLst/>
          </a:prstGeom>
          <a:ln/>
        </p:spPr>
        <p:txBody>
          <a:bodyPr/>
          <a:lstStyle>
            <a:lvl1pPr>
              <a:defRPr/>
            </a:lvl1pPr>
          </a:lstStyle>
          <a:p>
            <a:pPr>
              <a:defRPr/>
            </a:pPr>
            <a:r>
              <a:rPr lang="en-US" smtClean="0"/>
              <a:t>10 November 2016</a:t>
            </a:r>
            <a:endParaRPr lang="en-US" dirty="0"/>
          </a:p>
        </p:txBody>
      </p:sp>
      <p:sp>
        <p:nvSpPr>
          <p:cNvPr id="5" name="Rectangle 27"/>
          <p:cNvSpPr>
            <a:spLocks noGrp="1" noChangeArrowheads="1"/>
          </p:cNvSpPr>
          <p:nvPr>
            <p:ph type="sldNum" sz="quarter" idx="11"/>
          </p:nvPr>
        </p:nvSpPr>
        <p:spPr>
          <a:xfrm>
            <a:off x="6858000" y="6324600"/>
            <a:ext cx="1905000" cy="457200"/>
          </a:xfrm>
          <a:prstGeom prst="rect">
            <a:avLst/>
          </a:prstGeom>
          <a:ln/>
        </p:spPr>
        <p:txBody>
          <a:bodyPr/>
          <a:lstStyle>
            <a:lvl1pPr>
              <a:defRPr/>
            </a:lvl1pPr>
          </a:lstStyle>
          <a:p>
            <a:fld id="{3BCB7CF1-DE96-44F3-87F8-86C732AEF3D8}" type="slidenum">
              <a:rPr lang="en-US" altLang="en-US"/>
              <a:pPr/>
              <a:t>‹#›</a:t>
            </a:fld>
            <a:endParaRPr lang="en-US" altLang="en-US" dirty="0"/>
          </a:p>
        </p:txBody>
      </p:sp>
      <p:sp>
        <p:nvSpPr>
          <p:cNvPr id="7"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Tree>
    <p:extLst>
      <p:ext uri="{BB962C8B-B14F-4D97-AF65-F5344CB8AC3E}">
        <p14:creationId xmlns:p14="http://schemas.microsoft.com/office/powerpoint/2010/main" val="595098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81000" y="6324600"/>
            <a:ext cx="1905000" cy="457200"/>
          </a:xfrm>
          <a:prstGeom prst="rect">
            <a:avLst/>
          </a:prstGeom>
        </p:spPr>
        <p:txBody>
          <a:bodyPr/>
          <a:lstStyle>
            <a:lvl1pPr>
              <a:defRPr/>
            </a:lvl1pPr>
          </a:lstStyle>
          <a:p>
            <a:pPr>
              <a:defRPr/>
            </a:pPr>
            <a:r>
              <a:rPr lang="en-US" smtClean="0"/>
              <a:t>10 November 2016</a:t>
            </a:r>
            <a:endParaRPr lang="en-US" dirty="0"/>
          </a:p>
        </p:txBody>
      </p:sp>
      <p:sp>
        <p:nvSpPr>
          <p:cNvPr id="3" name="Slide Number Placeholder 2"/>
          <p:cNvSpPr>
            <a:spLocks noGrp="1"/>
          </p:cNvSpPr>
          <p:nvPr>
            <p:ph type="sldNum" sz="quarter" idx="11"/>
          </p:nvPr>
        </p:nvSpPr>
        <p:spPr>
          <a:xfrm>
            <a:off x="6858000" y="6324600"/>
            <a:ext cx="1905000" cy="457200"/>
          </a:xfrm>
          <a:prstGeom prst="rect">
            <a:avLst/>
          </a:prstGeom>
        </p:spPr>
        <p:txBody>
          <a:bodyPr/>
          <a:lstStyle>
            <a:lvl1pPr>
              <a:defRPr/>
            </a:lvl1pPr>
          </a:lstStyle>
          <a:p>
            <a:fld id="{3914CE17-05DE-42D4-9A03-04C5F4F10C49}" type="slidenum">
              <a:rPr lang="en-US" altLang="en-US"/>
              <a:pPr/>
              <a:t>‹#›</a:t>
            </a:fld>
            <a:endParaRPr lang="en-US" altLang="en-US" dirty="0"/>
          </a:p>
        </p:txBody>
      </p:sp>
      <p:sp>
        <p:nvSpPr>
          <p:cNvPr id="5"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Tree>
    <p:extLst>
      <p:ext uri="{BB962C8B-B14F-4D97-AF65-F5344CB8AC3E}">
        <p14:creationId xmlns:p14="http://schemas.microsoft.com/office/powerpoint/2010/main" val="3611542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a:prstGeom prst="rect">
            <a:avLst/>
          </a:prstGeom>
        </p:spPr>
        <p:txBody>
          <a:bodyPr/>
          <a:lstStyle/>
          <a:p>
            <a:r>
              <a:rPr lang="en-US" dirty="0" smtClean="0"/>
              <a:t>Click to edit Master title style</a:t>
            </a:r>
            <a:endParaRPr lang="en-US" dirty="0"/>
          </a:p>
        </p:txBody>
      </p:sp>
      <p:sp>
        <p:nvSpPr>
          <p:cNvPr id="7" name="Date Placeholder 6"/>
          <p:cNvSpPr>
            <a:spLocks noGrp="1"/>
          </p:cNvSpPr>
          <p:nvPr>
            <p:ph type="dt" sz="half" idx="10"/>
          </p:nvPr>
        </p:nvSpPr>
        <p:spPr>
          <a:xfrm>
            <a:off x="381000" y="6324600"/>
            <a:ext cx="1905000" cy="457200"/>
          </a:xfrm>
          <a:prstGeom prst="rect">
            <a:avLst/>
          </a:prstGeom>
        </p:spPr>
        <p:txBody>
          <a:bodyPr/>
          <a:lstStyle/>
          <a:p>
            <a:pPr>
              <a:defRPr/>
            </a:pPr>
            <a:r>
              <a:rPr lang="en-US" smtClean="0"/>
              <a:t>10 November 2016</a:t>
            </a:r>
            <a:endParaRPr lang="en-US" dirty="0"/>
          </a:p>
        </p:txBody>
      </p:sp>
      <p:sp>
        <p:nvSpPr>
          <p:cNvPr id="9" name="Slide Number Placeholder 8"/>
          <p:cNvSpPr>
            <a:spLocks noGrp="1"/>
          </p:cNvSpPr>
          <p:nvPr>
            <p:ph type="sldNum" sz="quarter" idx="12"/>
          </p:nvPr>
        </p:nvSpPr>
        <p:spPr>
          <a:xfrm>
            <a:off x="6858000" y="6324600"/>
            <a:ext cx="1905000" cy="457200"/>
          </a:xfrm>
          <a:prstGeom prst="rect">
            <a:avLst/>
          </a:prstGeom>
        </p:spPr>
        <p:txBody>
          <a:bodyPr/>
          <a:lstStyle/>
          <a:p>
            <a:fld id="{5DE8D8A2-BB74-4CCF-A0EE-8DACDF667E3F}" type="slidenum">
              <a:rPr lang="en-US" smtClean="0"/>
              <a:pPr/>
              <a:t>‹#›</a:t>
            </a:fld>
            <a:endParaRPr lang="en-US" dirty="0"/>
          </a:p>
        </p:txBody>
      </p:sp>
      <p:sp>
        <p:nvSpPr>
          <p:cNvPr id="6"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Tree>
    <p:extLst>
      <p:ext uri="{BB962C8B-B14F-4D97-AF65-F5344CB8AC3E}">
        <p14:creationId xmlns:p14="http://schemas.microsoft.com/office/powerpoint/2010/main" val="14417840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ate Placeholder 1"/>
          <p:cNvSpPr>
            <a:spLocks noGrp="1"/>
          </p:cNvSpPr>
          <p:nvPr>
            <p:ph type="dt" sz="half" idx="2"/>
          </p:nvPr>
        </p:nvSpPr>
        <p:spPr>
          <a:xfrm>
            <a:off x="381000" y="6365875"/>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10 November 2016</a:t>
            </a:r>
            <a:endParaRPr lang="en-US" dirty="0"/>
          </a:p>
        </p:txBody>
      </p:sp>
      <p:sp>
        <p:nvSpPr>
          <p:cNvPr id="14"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15" name="Slide Number Placeholder 3"/>
          <p:cNvSpPr>
            <a:spLocks noGrp="1"/>
          </p:cNvSpPr>
          <p:nvPr>
            <p:ph type="sldNum" sz="quarter" idx="4"/>
          </p:nvPr>
        </p:nvSpPr>
        <p:spPr>
          <a:xfrm>
            <a:off x="6629400" y="6365875"/>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
        <p:nvSpPr>
          <p:cNvPr id="16"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7" name="Rectangle 17"/>
          <p:cNvSpPr>
            <a:spLocks noGrp="1" noChangeArrowheads="1"/>
          </p:cNvSpPr>
          <p:nvPr>
            <p:ph type="body" idx="1"/>
          </p:nvPr>
        </p:nvSpPr>
        <p:spPr bwMode="auto">
          <a:xfrm>
            <a:off x="381000" y="1693420"/>
            <a:ext cx="837148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8" name="Line 20"/>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24"/>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0" name="Picture 25" descr="Vanderbilt"/>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7"/>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3040063" y="6454091"/>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77" r:id="rId2"/>
    <p:sldLayoutId id="2147483678" r:id="rId3"/>
    <p:sldLayoutId id="2147483680" r:id="rId4"/>
  </p:sldLayoutIdLst>
  <p:hf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imes New Roman" pitchFamily="18" charset="0"/>
        </a:defRPr>
      </a:lvl2pPr>
      <a:lvl3pPr algn="l" rtl="0" eaLnBrk="0" fontAlgn="base" hangingPunct="0">
        <a:spcBef>
          <a:spcPct val="0"/>
        </a:spcBef>
        <a:spcAft>
          <a:spcPct val="0"/>
        </a:spcAft>
        <a:defRPr sz="4000">
          <a:solidFill>
            <a:schemeClr val="tx2"/>
          </a:solidFill>
          <a:latin typeface="Times New Roman" pitchFamily="18" charset="0"/>
        </a:defRPr>
      </a:lvl3pPr>
      <a:lvl4pPr algn="l" rtl="0" eaLnBrk="0" fontAlgn="base" hangingPunct="0">
        <a:spcBef>
          <a:spcPct val="0"/>
        </a:spcBef>
        <a:spcAft>
          <a:spcPct val="0"/>
        </a:spcAft>
        <a:defRPr sz="4000">
          <a:solidFill>
            <a:schemeClr val="tx2"/>
          </a:solidFill>
          <a:latin typeface="Times New Roman" pitchFamily="18" charset="0"/>
        </a:defRPr>
      </a:lvl4pPr>
      <a:lvl5pPr algn="l" rtl="0" eaLnBrk="0" fontAlgn="base" hangingPunct="0">
        <a:spcBef>
          <a:spcPct val="0"/>
        </a:spcBef>
        <a:spcAft>
          <a:spcPct val="0"/>
        </a:spcAft>
        <a:defRPr sz="4000">
          <a:solidFill>
            <a:schemeClr val="tx2"/>
          </a:solidFill>
          <a:latin typeface="Times New Roman" pitchFamily="18" charset="0"/>
        </a:defRPr>
      </a:lvl5pPr>
      <a:lvl6pPr marL="457200" algn="l" rtl="0" eaLnBrk="0" fontAlgn="base" hangingPunct="0">
        <a:spcBef>
          <a:spcPct val="0"/>
        </a:spcBef>
        <a:spcAft>
          <a:spcPct val="0"/>
        </a:spcAft>
        <a:defRPr sz="4000">
          <a:solidFill>
            <a:schemeClr val="tx2"/>
          </a:solidFill>
          <a:latin typeface="Times New Roman" pitchFamily="18" charset="0"/>
        </a:defRPr>
      </a:lvl6pPr>
      <a:lvl7pPr marL="914400" algn="l" rtl="0" eaLnBrk="0" fontAlgn="base" hangingPunct="0">
        <a:spcBef>
          <a:spcPct val="0"/>
        </a:spcBef>
        <a:spcAft>
          <a:spcPct val="0"/>
        </a:spcAft>
        <a:defRPr sz="4000">
          <a:solidFill>
            <a:schemeClr val="tx2"/>
          </a:solidFill>
          <a:latin typeface="Times New Roman" pitchFamily="18" charset="0"/>
        </a:defRPr>
      </a:lvl7pPr>
      <a:lvl8pPr marL="1371600" algn="l" rtl="0" eaLnBrk="0" fontAlgn="base" hangingPunct="0">
        <a:spcBef>
          <a:spcPct val="0"/>
        </a:spcBef>
        <a:spcAft>
          <a:spcPct val="0"/>
        </a:spcAft>
        <a:defRPr sz="4000">
          <a:solidFill>
            <a:schemeClr val="tx2"/>
          </a:solidFill>
          <a:latin typeface="Times New Roman" pitchFamily="18" charset="0"/>
        </a:defRPr>
      </a:lvl8pPr>
      <a:lvl9pPr marL="1828800" algn="l" rtl="0" eaLnBrk="0" fontAlgn="base" hangingPunct="0">
        <a:spcBef>
          <a:spcPct val="0"/>
        </a:spcBef>
        <a:spcAft>
          <a:spcPct val="0"/>
        </a:spcAft>
        <a:defRPr sz="40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6.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7.jpeg"/><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3.wmf"/></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11.bin"/><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wmf"/><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4.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7"/>
          <p:cNvSpPr txBox="1">
            <a:spLocks noChangeArrowheads="1"/>
          </p:cNvSpPr>
          <p:nvPr/>
        </p:nvSpPr>
        <p:spPr bwMode="auto">
          <a:xfrm>
            <a:off x="1333500" y="2667000"/>
            <a:ext cx="6477000" cy="457200"/>
          </a:xfrm>
          <a:prstGeom prst="rect">
            <a:avLst/>
          </a:prstGeom>
          <a:solidFill>
            <a:schemeClr val="bg1"/>
          </a:solidFill>
          <a:ln>
            <a:noFill/>
          </a:ln>
          <a:effectLst/>
          <a:extLst/>
        </p:spPr>
        <p:txBody>
          <a:bodyPr lIns="91429" tIns="45714" rIns="91429" bIns="45714" anchor="ctr">
            <a:spAutoFit/>
          </a:bodyP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400" dirty="0"/>
              <a:t>Lecture Notes:  JPEG Image Compression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7772400" cy="723900"/>
          </a:xfrm>
        </p:spPr>
        <p:txBody>
          <a:bodyPr/>
          <a:lstStyle/>
          <a:p>
            <a:r>
              <a:rPr lang="en-US" dirty="0" smtClean="0"/>
              <a:t>Entropy Encoding</a:t>
            </a:r>
            <a:endParaRPr lang="en-US" dirty="0"/>
          </a:p>
        </p:txBody>
      </p:sp>
      <p:sp>
        <p:nvSpPr>
          <p:cNvPr id="3" name="Content Placeholder 2"/>
          <p:cNvSpPr>
            <a:spLocks noGrp="1"/>
          </p:cNvSpPr>
          <p:nvPr>
            <p:ph idx="1"/>
          </p:nvPr>
        </p:nvSpPr>
        <p:spPr>
          <a:xfrm>
            <a:off x="457200" y="1951371"/>
            <a:ext cx="3505200" cy="1016216"/>
          </a:xfrm>
        </p:spPr>
        <p:txBody>
          <a:bodyPr wrap="square">
            <a:spAutoFit/>
          </a:bodyPr>
          <a:lstStyle/>
          <a:p>
            <a:pPr marL="0" indent="0">
              <a:buNone/>
            </a:pPr>
            <a:r>
              <a:rPr lang="en-US" sz="2000" dirty="0" smtClean="0"/>
              <a:t>Given a finite set of symbols with associated probabilities of occurrence,</a:t>
            </a:r>
            <a:endParaRPr lang="en-US"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1354471295"/>
              </p:ext>
            </p:extLst>
          </p:nvPr>
        </p:nvGraphicFramePr>
        <p:xfrm>
          <a:off x="1192213" y="3067315"/>
          <a:ext cx="1889125" cy="533400"/>
        </p:xfrm>
        <a:graphic>
          <a:graphicData uri="http://schemas.openxmlformats.org/presentationml/2006/ole">
            <mc:AlternateContent xmlns:mc="http://schemas.openxmlformats.org/markup-compatibility/2006">
              <mc:Choice xmlns:v="urn:schemas-microsoft-com:vml" Requires="v">
                <p:oleObj spid="_x0000_s52287" name="Equation" r:id="rId3" imgW="1079280" imgH="304560" progId="Equation.DSMT4">
                  <p:embed/>
                </p:oleObj>
              </mc:Choice>
              <mc:Fallback>
                <p:oleObj name="Equation" r:id="rId3" imgW="1079280" imgH="304560" progId="Equation.DSMT4">
                  <p:embed/>
                  <p:pic>
                    <p:nvPicPr>
                      <p:cNvPr id="0" name=""/>
                      <p:cNvPicPr/>
                      <p:nvPr/>
                    </p:nvPicPr>
                    <p:blipFill>
                      <a:blip r:embed="rId4"/>
                      <a:stretch>
                        <a:fillRect/>
                      </a:stretch>
                    </p:blipFill>
                    <p:spPr>
                      <a:xfrm>
                        <a:off x="1192213" y="3067315"/>
                        <a:ext cx="1889125" cy="533400"/>
                      </a:xfrm>
                      <a:prstGeom prst="rect">
                        <a:avLst/>
                      </a:prstGeom>
                    </p:spPr>
                  </p:pic>
                </p:oleObj>
              </mc:Fallback>
            </mc:AlternateContent>
          </a:graphicData>
        </a:graphic>
      </p:graphicFrame>
      <p:sp>
        <p:nvSpPr>
          <p:cNvPr id="8" name="Content Placeholder 2"/>
          <p:cNvSpPr txBox="1">
            <a:spLocks/>
          </p:cNvSpPr>
          <p:nvPr/>
        </p:nvSpPr>
        <p:spPr bwMode="auto">
          <a:xfrm>
            <a:off x="457199" y="5056213"/>
            <a:ext cx="3503613" cy="7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None/>
            </a:pPr>
            <a:r>
              <a:rPr lang="en-US" sz="2000" kern="0" dirty="0" smtClean="0">
                <a:latin typeface="+mj-lt"/>
              </a:rPr>
              <a:t>Then the entropy of </a:t>
            </a:r>
            <a:r>
              <a:rPr lang="en-US" sz="2000" i="1" kern="0" dirty="0">
                <a:latin typeface="+mj-lt"/>
              </a:rPr>
              <a:t>A</a:t>
            </a:r>
            <a:r>
              <a:rPr lang="en-US" sz="2000" kern="0" dirty="0" smtClean="0">
                <a:latin typeface="+mj-lt"/>
              </a:rPr>
              <a:t> is the expected value</a:t>
            </a:r>
          </a:p>
        </p:txBody>
      </p:sp>
      <p:graphicFrame>
        <p:nvGraphicFramePr>
          <p:cNvPr id="9" name="Object 8"/>
          <p:cNvGraphicFramePr>
            <a:graphicFrameLocks noChangeAspect="1"/>
          </p:cNvGraphicFramePr>
          <p:nvPr>
            <p:extLst>
              <p:ext uri="{D42A27DB-BD31-4B8C-83A1-F6EECF244321}">
                <p14:modId xmlns:p14="http://schemas.microsoft.com/office/powerpoint/2010/main" val="1981560166"/>
              </p:ext>
            </p:extLst>
          </p:nvPr>
        </p:nvGraphicFramePr>
        <p:xfrm>
          <a:off x="5178425" y="1951371"/>
          <a:ext cx="3355975" cy="2933700"/>
        </p:xfrm>
        <a:graphic>
          <a:graphicData uri="http://schemas.openxmlformats.org/presentationml/2006/ole">
            <mc:AlternateContent xmlns:mc="http://schemas.openxmlformats.org/markup-compatibility/2006">
              <mc:Choice xmlns:v="urn:schemas-microsoft-com:vml" Requires="v">
                <p:oleObj spid="_x0000_s52288" name="Equation" r:id="rId5" imgW="1917360" imgH="1676160" progId="Equation.DSMT4">
                  <p:embed/>
                </p:oleObj>
              </mc:Choice>
              <mc:Fallback>
                <p:oleObj name="Equation" r:id="rId5" imgW="1917360" imgH="1676160" progId="Equation.DSMT4">
                  <p:embed/>
                  <p:pic>
                    <p:nvPicPr>
                      <p:cNvPr id="0" name=""/>
                      <p:cNvPicPr/>
                      <p:nvPr/>
                    </p:nvPicPr>
                    <p:blipFill>
                      <a:blip r:embed="rId6"/>
                      <a:stretch>
                        <a:fillRect/>
                      </a:stretch>
                    </p:blipFill>
                    <p:spPr>
                      <a:xfrm>
                        <a:off x="5178425" y="1951371"/>
                        <a:ext cx="3355975" cy="29337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27805303"/>
              </p:ext>
            </p:extLst>
          </p:nvPr>
        </p:nvGraphicFramePr>
        <p:xfrm>
          <a:off x="1333500" y="4200834"/>
          <a:ext cx="1377950" cy="755650"/>
        </p:xfrm>
        <a:graphic>
          <a:graphicData uri="http://schemas.openxmlformats.org/presentationml/2006/ole">
            <mc:AlternateContent xmlns:mc="http://schemas.openxmlformats.org/markup-compatibility/2006">
              <mc:Choice xmlns:v="urn:schemas-microsoft-com:vml" Requires="v">
                <p:oleObj spid="_x0000_s52289" name="Equation" r:id="rId7" imgW="787320" imgH="431640" progId="Equation.DSMT4">
                  <p:embed/>
                </p:oleObj>
              </mc:Choice>
              <mc:Fallback>
                <p:oleObj name="Equation" r:id="rId7" imgW="787320" imgH="431640" progId="Equation.DSMT4">
                  <p:embed/>
                  <p:pic>
                    <p:nvPicPr>
                      <p:cNvPr id="0" name=""/>
                      <p:cNvPicPr/>
                      <p:nvPr/>
                    </p:nvPicPr>
                    <p:blipFill>
                      <a:blip r:embed="rId8"/>
                      <a:stretch>
                        <a:fillRect/>
                      </a:stretch>
                    </p:blipFill>
                    <p:spPr>
                      <a:xfrm>
                        <a:off x="1333500" y="4200834"/>
                        <a:ext cx="1377950" cy="755650"/>
                      </a:xfrm>
                      <a:prstGeom prst="rect">
                        <a:avLst/>
                      </a:prstGeom>
                    </p:spPr>
                  </p:pic>
                </p:oleObj>
              </mc:Fallback>
            </mc:AlternateContent>
          </a:graphicData>
        </a:graphic>
      </p:graphicFrame>
      <p:sp>
        <p:nvSpPr>
          <p:cNvPr id="12" name="Content Placeholder 2"/>
          <p:cNvSpPr txBox="1">
            <a:spLocks/>
          </p:cNvSpPr>
          <p:nvPr/>
        </p:nvSpPr>
        <p:spPr bwMode="auto">
          <a:xfrm>
            <a:off x="457200" y="3700443"/>
            <a:ext cx="3505200" cy="40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Font typeface="Monotype Sorts" pitchFamily="2" charset="2"/>
              <a:buNone/>
            </a:pPr>
            <a:r>
              <a:rPr lang="en-US" sz="2000" kern="0" dirty="0" smtClean="0">
                <a:latin typeface="+mj-lt"/>
              </a:rPr>
              <a:t>such that</a:t>
            </a:r>
            <a:endParaRPr lang="en-US" sz="2000" kern="0" dirty="0">
              <a:latin typeface="+mj-lt"/>
            </a:endParaRPr>
          </a:p>
        </p:txBody>
      </p:sp>
      <p:cxnSp>
        <p:nvCxnSpPr>
          <p:cNvPr id="14" name="Straight Connector 13"/>
          <p:cNvCxnSpPr/>
          <p:nvPr/>
        </p:nvCxnSpPr>
        <p:spPr bwMode="auto">
          <a:xfrm>
            <a:off x="4572000" y="2057400"/>
            <a:ext cx="0" cy="358140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Content Placeholder 2"/>
          <p:cNvSpPr txBox="1">
            <a:spLocks/>
          </p:cNvSpPr>
          <p:nvPr/>
        </p:nvSpPr>
        <p:spPr bwMode="auto">
          <a:xfrm>
            <a:off x="5178425" y="5069487"/>
            <a:ext cx="3355975" cy="70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None/>
            </a:pPr>
            <a:r>
              <a:rPr lang="en-US" sz="2000" kern="0" dirty="0" smtClean="0">
                <a:latin typeface="+mj-lt"/>
              </a:rPr>
              <a:t>the mean information content of the symbols</a:t>
            </a:r>
            <a:r>
              <a:rPr lang="en-US" sz="2000" kern="0" dirty="0" smtClean="0">
                <a:solidFill>
                  <a:srgbClr val="000000"/>
                </a:solidFill>
                <a:latin typeface="+mj-lt"/>
              </a:rPr>
              <a:t>.</a:t>
            </a:r>
            <a:endParaRPr lang="en-US" sz="2000" kern="0" dirty="0">
              <a:latin typeface="+mj-lt"/>
            </a:endParaRPr>
          </a:p>
        </p:txBody>
      </p:sp>
      <p:sp>
        <p:nvSpPr>
          <p:cNvPr id="10" name="Date Placeholder 9"/>
          <p:cNvSpPr>
            <a:spLocks noGrp="1"/>
          </p:cNvSpPr>
          <p:nvPr>
            <p:ph type="dt" sz="half" idx="10"/>
          </p:nvPr>
        </p:nvSpPr>
        <p:spPr/>
        <p:txBody>
          <a:bodyPr/>
          <a:lstStyle/>
          <a:p>
            <a:pPr>
              <a:defRPr/>
            </a:pPr>
            <a:r>
              <a:rPr lang="en-US" smtClean="0"/>
              <a:t>10 November 2016</a:t>
            </a:r>
            <a:endParaRPr lang="en-US" dirty="0"/>
          </a:p>
        </p:txBody>
      </p:sp>
      <p:sp>
        <p:nvSpPr>
          <p:cNvPr id="13" name="Footer Placeholder 12"/>
          <p:cNvSpPr>
            <a:spLocks noGrp="1"/>
          </p:cNvSpPr>
          <p:nvPr>
            <p:ph type="ftr" sz="quarter" idx="3"/>
          </p:nvPr>
        </p:nvSpPr>
        <p:spPr/>
        <p:txBody>
          <a:bodyPr/>
          <a:lstStyle/>
          <a:p>
            <a:pPr>
              <a:defRPr/>
            </a:pPr>
            <a:r>
              <a:rPr lang="en-US" smtClean="0"/>
              <a:t>1999-2016 by Richard Alan Peters II</a:t>
            </a:r>
            <a:endParaRPr lang="en-US"/>
          </a:p>
        </p:txBody>
      </p:sp>
      <p:sp>
        <p:nvSpPr>
          <p:cNvPr id="16" name="Slide Number Placeholder 15"/>
          <p:cNvSpPr>
            <a:spLocks noGrp="1"/>
          </p:cNvSpPr>
          <p:nvPr>
            <p:ph type="sldNum" sz="quarter" idx="11"/>
          </p:nvPr>
        </p:nvSpPr>
        <p:spPr/>
        <p:txBody>
          <a:bodyPr/>
          <a:lstStyle/>
          <a:p>
            <a:fld id="{3BCB7CF1-DE96-44F3-87F8-86C732AEF3D8}" type="slidenum">
              <a:rPr lang="en-US" altLang="en-US" smtClean="0"/>
              <a:pPr/>
              <a:t>10</a:t>
            </a:fld>
            <a:endParaRPr lang="en-US" altLang="en-US" dirty="0"/>
          </a:p>
        </p:txBody>
      </p:sp>
    </p:spTree>
    <p:extLst>
      <p:ext uri="{BB962C8B-B14F-4D97-AF65-F5344CB8AC3E}">
        <p14:creationId xmlns:p14="http://schemas.microsoft.com/office/powerpoint/2010/main" val="2781705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1000" y="914400"/>
            <a:ext cx="7772400" cy="723900"/>
          </a:xfrm>
        </p:spPr>
        <p:txBody>
          <a:bodyPr/>
          <a:lstStyle/>
          <a:p>
            <a:r>
              <a:rPr lang="en-US" dirty="0" smtClean="0"/>
              <a:t>Entropy Examples</a:t>
            </a:r>
            <a:endParaRPr lang="en-US" dirty="0"/>
          </a:p>
        </p:txBody>
      </p:sp>
      <p:sp>
        <p:nvSpPr>
          <p:cNvPr id="8" name="Content Placeholder 2"/>
          <p:cNvSpPr>
            <a:spLocks noGrp="1"/>
          </p:cNvSpPr>
          <p:nvPr>
            <p:ph idx="1"/>
          </p:nvPr>
        </p:nvSpPr>
        <p:spPr>
          <a:xfrm>
            <a:off x="381000" y="1676400"/>
            <a:ext cx="7772400" cy="462218"/>
          </a:xfrm>
        </p:spPr>
        <p:txBody>
          <a:bodyPr>
            <a:spAutoFit/>
          </a:bodyPr>
          <a:lstStyle/>
          <a:p>
            <a:pPr marL="0" indent="0">
              <a:buNone/>
            </a:pPr>
            <a:r>
              <a:rPr lang="en-US" sz="2400" dirty="0" smtClean="0"/>
              <a:t>1. </a:t>
            </a:r>
            <a:r>
              <a:rPr lang="en-US" sz="2400" i="1" dirty="0" smtClean="0">
                <a:latin typeface="+mj-lt"/>
              </a:rPr>
              <a:t>A </a:t>
            </a:r>
            <a:r>
              <a:rPr lang="en-US" sz="2400" dirty="0" smtClean="0">
                <a:latin typeface="+mj-lt"/>
              </a:rPr>
              <a:t>= {</a:t>
            </a:r>
            <a:r>
              <a:rPr lang="en-US" sz="2400" i="1" dirty="0" smtClean="0">
                <a:latin typeface="+mj-lt"/>
              </a:rPr>
              <a:t>a</a:t>
            </a:r>
            <a:r>
              <a:rPr lang="en-US" sz="2400" dirty="0" smtClean="0">
                <a:latin typeface="+mj-lt"/>
              </a:rPr>
              <a:t>,</a:t>
            </a:r>
            <a:r>
              <a:rPr lang="en-US" sz="2400" i="1" dirty="0" smtClean="0">
                <a:latin typeface="+mj-lt"/>
              </a:rPr>
              <a:t>b</a:t>
            </a:r>
            <a:r>
              <a:rPr lang="en-US" sz="2400" dirty="0" smtClean="0">
                <a:latin typeface="+mj-lt"/>
              </a:rPr>
              <a:t>}; p(</a:t>
            </a:r>
            <a:r>
              <a:rPr lang="en-US" sz="2400" i="1" dirty="0" smtClean="0">
                <a:latin typeface="+mj-lt"/>
              </a:rPr>
              <a:t>a</a:t>
            </a:r>
            <a:r>
              <a:rPr lang="en-US" sz="2400" dirty="0" smtClean="0">
                <a:latin typeface="+mj-lt"/>
              </a:rPr>
              <a:t>) = 0.5; p(</a:t>
            </a:r>
            <a:r>
              <a:rPr lang="en-US" sz="2400" i="1" dirty="0" smtClean="0">
                <a:latin typeface="+mj-lt"/>
              </a:rPr>
              <a:t>b</a:t>
            </a:r>
            <a:r>
              <a:rPr lang="en-US" sz="2400" dirty="0" smtClean="0">
                <a:latin typeface="+mj-lt"/>
              </a:rPr>
              <a:t>) = 0.5.</a:t>
            </a:r>
            <a:endParaRPr lang="en-US" sz="2400" dirty="0">
              <a:latin typeface="+mj-lt"/>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4155172551"/>
              </p:ext>
            </p:extLst>
          </p:nvPr>
        </p:nvGraphicFramePr>
        <p:xfrm>
          <a:off x="2260845" y="2229536"/>
          <a:ext cx="4622310" cy="1600200"/>
        </p:xfrm>
        <a:graphic>
          <a:graphicData uri="http://schemas.openxmlformats.org/presentationml/2006/ole">
            <mc:AlternateContent xmlns:mc="http://schemas.openxmlformats.org/markup-compatibility/2006">
              <mc:Choice xmlns:v="urn:schemas-microsoft-com:vml" Requires="v">
                <p:oleObj spid="_x0000_s50219" name="Equation" r:id="rId3" imgW="2641320" imgH="914400" progId="Equation.DSMT4">
                  <p:embed/>
                </p:oleObj>
              </mc:Choice>
              <mc:Fallback>
                <p:oleObj name="Equation" r:id="rId3" imgW="2641320" imgH="914400" progId="Equation.DSMT4">
                  <p:embed/>
                  <p:pic>
                    <p:nvPicPr>
                      <p:cNvPr id="0" name=""/>
                      <p:cNvPicPr/>
                      <p:nvPr/>
                    </p:nvPicPr>
                    <p:blipFill>
                      <a:blip r:embed="rId4"/>
                      <a:stretch>
                        <a:fillRect/>
                      </a:stretch>
                    </p:blipFill>
                    <p:spPr>
                      <a:xfrm>
                        <a:off x="2260845" y="2229536"/>
                        <a:ext cx="4622310" cy="1600200"/>
                      </a:xfrm>
                      <a:prstGeom prst="rect">
                        <a:avLst/>
                      </a:prstGeom>
                    </p:spPr>
                  </p:pic>
                </p:oleObj>
              </mc:Fallback>
            </mc:AlternateContent>
          </a:graphicData>
        </a:graphic>
      </p:graphicFrame>
      <p:sp>
        <p:nvSpPr>
          <p:cNvPr id="10" name="Content Placeholder 2"/>
          <p:cNvSpPr txBox="1">
            <a:spLocks/>
          </p:cNvSpPr>
          <p:nvPr/>
        </p:nvSpPr>
        <p:spPr bwMode="auto">
          <a:xfrm>
            <a:off x="381000" y="3920654"/>
            <a:ext cx="7772400" cy="462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Font typeface="Monotype Sorts" pitchFamily="2" charset="2"/>
              <a:buNone/>
            </a:pPr>
            <a:r>
              <a:rPr lang="en-US" sz="2400" kern="0" dirty="0" smtClean="0"/>
              <a:t>2. </a:t>
            </a:r>
            <a:r>
              <a:rPr lang="en-US" sz="2400" i="1" kern="0" dirty="0" smtClean="0">
                <a:latin typeface="+mj-lt"/>
              </a:rPr>
              <a:t>A </a:t>
            </a:r>
            <a:r>
              <a:rPr lang="en-US" sz="2400" kern="0" dirty="0" smtClean="0">
                <a:latin typeface="+mj-lt"/>
              </a:rPr>
              <a:t>= {</a:t>
            </a:r>
            <a:r>
              <a:rPr lang="en-US" sz="2400" i="1" kern="0" dirty="0" smtClean="0">
                <a:latin typeface="+mj-lt"/>
              </a:rPr>
              <a:t>a</a:t>
            </a:r>
            <a:r>
              <a:rPr lang="en-US" sz="2400" kern="0" dirty="0" smtClean="0">
                <a:latin typeface="+mj-lt"/>
              </a:rPr>
              <a:t>,</a:t>
            </a:r>
            <a:r>
              <a:rPr lang="en-US" sz="2400" i="1" kern="0" dirty="0" smtClean="0">
                <a:latin typeface="+mj-lt"/>
              </a:rPr>
              <a:t>b</a:t>
            </a:r>
            <a:r>
              <a:rPr lang="en-US" sz="2400" kern="0" dirty="0" smtClean="0">
                <a:latin typeface="+mj-lt"/>
              </a:rPr>
              <a:t>}; p(</a:t>
            </a:r>
            <a:r>
              <a:rPr lang="en-US" sz="2400" i="1" kern="0" dirty="0" smtClean="0">
                <a:latin typeface="+mj-lt"/>
              </a:rPr>
              <a:t>a</a:t>
            </a:r>
            <a:r>
              <a:rPr lang="en-US" sz="2400" kern="0" dirty="0" smtClean="0">
                <a:latin typeface="+mj-lt"/>
              </a:rPr>
              <a:t>) = 0.8; p(</a:t>
            </a:r>
            <a:r>
              <a:rPr lang="en-US" sz="2400" i="1" kern="0" dirty="0" smtClean="0">
                <a:latin typeface="+mj-lt"/>
              </a:rPr>
              <a:t>b</a:t>
            </a:r>
            <a:r>
              <a:rPr lang="en-US" sz="2400" kern="0" dirty="0" smtClean="0">
                <a:latin typeface="+mj-lt"/>
              </a:rPr>
              <a:t>) = 0.2.</a:t>
            </a:r>
            <a:endParaRPr lang="en-US" sz="2400" kern="0" dirty="0">
              <a:latin typeface="+mj-lt"/>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253578014"/>
              </p:ext>
            </p:extLst>
          </p:nvPr>
        </p:nvGraphicFramePr>
        <p:xfrm>
          <a:off x="2260845" y="4473790"/>
          <a:ext cx="4622310" cy="1622250"/>
        </p:xfrm>
        <a:graphic>
          <a:graphicData uri="http://schemas.openxmlformats.org/presentationml/2006/ole">
            <mc:AlternateContent xmlns:mc="http://schemas.openxmlformats.org/markup-compatibility/2006">
              <mc:Choice xmlns:v="urn:schemas-microsoft-com:vml" Requires="v">
                <p:oleObj spid="_x0000_s50220" name="Equation" r:id="rId5" imgW="2641320" imgH="927000" progId="Equation.DSMT4">
                  <p:embed/>
                </p:oleObj>
              </mc:Choice>
              <mc:Fallback>
                <p:oleObj name="Equation" r:id="rId5" imgW="2641320" imgH="927000" progId="Equation.DSMT4">
                  <p:embed/>
                  <p:pic>
                    <p:nvPicPr>
                      <p:cNvPr id="0" name=""/>
                      <p:cNvPicPr/>
                      <p:nvPr/>
                    </p:nvPicPr>
                    <p:blipFill>
                      <a:blip r:embed="rId6"/>
                      <a:stretch>
                        <a:fillRect/>
                      </a:stretch>
                    </p:blipFill>
                    <p:spPr>
                      <a:xfrm>
                        <a:off x="2260845" y="4473790"/>
                        <a:ext cx="4622310" cy="1622250"/>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12" name="Slide Number Placeholder 11"/>
          <p:cNvSpPr>
            <a:spLocks noGrp="1"/>
          </p:cNvSpPr>
          <p:nvPr>
            <p:ph type="sldNum" sz="quarter" idx="11"/>
          </p:nvPr>
        </p:nvSpPr>
        <p:spPr/>
        <p:txBody>
          <a:bodyPr/>
          <a:lstStyle/>
          <a:p>
            <a:fld id="{3BCB7CF1-DE96-44F3-87F8-86C732AEF3D8}" type="slidenum">
              <a:rPr lang="en-US" altLang="en-US" smtClean="0"/>
              <a:pPr/>
              <a:t>11</a:t>
            </a:fld>
            <a:endParaRPr lang="en-US" altLang="en-US" dirty="0"/>
          </a:p>
        </p:txBody>
      </p:sp>
    </p:spTree>
    <p:extLst>
      <p:ext uri="{BB962C8B-B14F-4D97-AF65-F5344CB8AC3E}">
        <p14:creationId xmlns:p14="http://schemas.microsoft.com/office/powerpoint/2010/main" val="2897299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1000" y="914400"/>
            <a:ext cx="7772400" cy="723900"/>
          </a:xfrm>
        </p:spPr>
        <p:txBody>
          <a:bodyPr/>
          <a:lstStyle/>
          <a:p>
            <a:r>
              <a:rPr lang="en-US" dirty="0" smtClean="0"/>
              <a:t>Entropy Examples</a:t>
            </a:r>
            <a:endParaRPr lang="en-US" dirty="0"/>
          </a:p>
        </p:txBody>
      </p:sp>
      <p:sp>
        <p:nvSpPr>
          <p:cNvPr id="8" name="Content Placeholder 2"/>
          <p:cNvSpPr>
            <a:spLocks noGrp="1"/>
          </p:cNvSpPr>
          <p:nvPr>
            <p:ph idx="1"/>
          </p:nvPr>
        </p:nvSpPr>
        <p:spPr>
          <a:xfrm>
            <a:off x="381000" y="1676400"/>
            <a:ext cx="7772400" cy="400663"/>
          </a:xfrm>
        </p:spPr>
        <p:txBody>
          <a:bodyPr>
            <a:spAutoFit/>
          </a:bodyPr>
          <a:lstStyle/>
          <a:p>
            <a:pPr marL="0" indent="0">
              <a:buNone/>
            </a:pPr>
            <a:r>
              <a:rPr lang="en-US" sz="2000" dirty="0" smtClean="0"/>
              <a:t>3. </a:t>
            </a:r>
            <a:r>
              <a:rPr lang="en-US" sz="2000" i="1" dirty="0" smtClean="0">
                <a:latin typeface="+mj-lt"/>
              </a:rPr>
              <a:t>A </a:t>
            </a:r>
            <a:r>
              <a:rPr lang="en-US" sz="2000" dirty="0" smtClean="0">
                <a:latin typeface="+mj-lt"/>
              </a:rPr>
              <a:t>= {</a:t>
            </a:r>
            <a:r>
              <a:rPr lang="en-US" sz="2000" i="1" dirty="0" err="1" smtClean="0">
                <a:latin typeface="+mj-lt"/>
              </a:rPr>
              <a:t>a</a:t>
            </a:r>
            <a:r>
              <a:rPr lang="en-US" sz="2000" dirty="0" err="1" smtClean="0">
                <a:latin typeface="+mj-lt"/>
              </a:rPr>
              <a:t>,</a:t>
            </a:r>
            <a:r>
              <a:rPr lang="en-US" sz="2000" i="1" dirty="0" err="1" smtClean="0">
                <a:latin typeface="+mj-lt"/>
              </a:rPr>
              <a:t>b,c,d</a:t>
            </a:r>
            <a:r>
              <a:rPr lang="en-US" sz="2000" dirty="0" smtClean="0">
                <a:latin typeface="+mj-lt"/>
              </a:rPr>
              <a:t>}; p(</a:t>
            </a:r>
            <a:r>
              <a:rPr lang="en-US" sz="2000" i="1" dirty="0" smtClean="0">
                <a:latin typeface="+mj-lt"/>
              </a:rPr>
              <a:t>a</a:t>
            </a:r>
            <a:r>
              <a:rPr lang="en-US" sz="2000" dirty="0" smtClean="0">
                <a:latin typeface="+mj-lt"/>
              </a:rPr>
              <a:t>) = 0.25; p(</a:t>
            </a:r>
            <a:r>
              <a:rPr lang="en-US" sz="2000" i="1" dirty="0" smtClean="0">
                <a:latin typeface="+mj-lt"/>
              </a:rPr>
              <a:t>b</a:t>
            </a:r>
            <a:r>
              <a:rPr lang="en-US" sz="2000" dirty="0" smtClean="0">
                <a:latin typeface="+mj-lt"/>
              </a:rPr>
              <a:t>) = 0.125; </a:t>
            </a:r>
            <a:r>
              <a:rPr lang="en-US" sz="2000" dirty="0" smtClean="0">
                <a:solidFill>
                  <a:srgbClr val="000000"/>
                </a:solidFill>
                <a:latin typeface="Times New Roman"/>
              </a:rPr>
              <a:t>p(</a:t>
            </a:r>
            <a:r>
              <a:rPr lang="en-US" sz="2000" i="1" dirty="0" smtClean="0">
                <a:solidFill>
                  <a:srgbClr val="000000"/>
                </a:solidFill>
                <a:latin typeface="Times New Roman"/>
              </a:rPr>
              <a:t>c</a:t>
            </a:r>
            <a:r>
              <a:rPr lang="en-US" sz="2000" dirty="0" smtClean="0">
                <a:solidFill>
                  <a:srgbClr val="000000"/>
                </a:solidFill>
                <a:latin typeface="Times New Roman"/>
              </a:rPr>
              <a:t>) </a:t>
            </a:r>
            <a:r>
              <a:rPr lang="en-US" sz="2000" dirty="0">
                <a:solidFill>
                  <a:srgbClr val="000000"/>
                </a:solidFill>
                <a:latin typeface="Times New Roman"/>
              </a:rPr>
              <a:t>= </a:t>
            </a:r>
            <a:r>
              <a:rPr lang="en-US" sz="2000" dirty="0" smtClean="0">
                <a:solidFill>
                  <a:srgbClr val="000000"/>
                </a:solidFill>
                <a:latin typeface="Times New Roman"/>
              </a:rPr>
              <a:t>0.2917; p(</a:t>
            </a:r>
            <a:r>
              <a:rPr lang="en-US" sz="2000" i="1" dirty="0" smtClean="0">
                <a:solidFill>
                  <a:srgbClr val="000000"/>
                </a:solidFill>
                <a:latin typeface="Times New Roman"/>
              </a:rPr>
              <a:t>d</a:t>
            </a:r>
            <a:r>
              <a:rPr lang="en-US" sz="2000" dirty="0" smtClean="0">
                <a:solidFill>
                  <a:srgbClr val="000000"/>
                </a:solidFill>
                <a:latin typeface="Times New Roman"/>
              </a:rPr>
              <a:t>) </a:t>
            </a:r>
            <a:r>
              <a:rPr lang="en-US" sz="2000" dirty="0">
                <a:solidFill>
                  <a:srgbClr val="000000"/>
                </a:solidFill>
                <a:latin typeface="Times New Roman"/>
              </a:rPr>
              <a:t>= </a:t>
            </a:r>
            <a:r>
              <a:rPr lang="en-US" sz="2000" dirty="0" smtClean="0">
                <a:solidFill>
                  <a:srgbClr val="000000"/>
                </a:solidFill>
                <a:latin typeface="Times New Roman"/>
              </a:rPr>
              <a:t>0.3333.</a:t>
            </a:r>
            <a:endParaRPr lang="en-US" sz="2000" dirty="0">
              <a:latin typeface="+mj-lt"/>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3020109094"/>
              </p:ext>
            </p:extLst>
          </p:nvPr>
        </p:nvGraphicFramePr>
        <p:xfrm>
          <a:off x="552450" y="2209800"/>
          <a:ext cx="8210550" cy="1390650"/>
        </p:xfrm>
        <a:graphic>
          <a:graphicData uri="http://schemas.openxmlformats.org/presentationml/2006/ole">
            <mc:AlternateContent xmlns:mc="http://schemas.openxmlformats.org/markup-compatibility/2006">
              <mc:Choice xmlns:v="urn:schemas-microsoft-com:vml" Requires="v">
                <p:oleObj spid="_x0000_s51250" name="Equation" r:id="rId3" imgW="5473440" imgH="927000" progId="Equation.DSMT4">
                  <p:embed/>
                </p:oleObj>
              </mc:Choice>
              <mc:Fallback>
                <p:oleObj name="Equation" r:id="rId3" imgW="5473440" imgH="927000" progId="Equation.DSMT4">
                  <p:embed/>
                  <p:pic>
                    <p:nvPicPr>
                      <p:cNvPr id="0" name=""/>
                      <p:cNvPicPr/>
                      <p:nvPr/>
                    </p:nvPicPr>
                    <p:blipFill>
                      <a:blip r:embed="rId4"/>
                      <a:stretch>
                        <a:fillRect/>
                      </a:stretch>
                    </p:blipFill>
                    <p:spPr>
                      <a:xfrm>
                        <a:off x="552450" y="2209800"/>
                        <a:ext cx="8210550" cy="1390650"/>
                      </a:xfrm>
                      <a:prstGeom prst="rect">
                        <a:avLst/>
                      </a:prstGeom>
                    </p:spPr>
                  </p:pic>
                </p:oleObj>
              </mc:Fallback>
            </mc:AlternateContent>
          </a:graphicData>
        </a:graphic>
      </p:graphicFrame>
      <p:sp>
        <p:nvSpPr>
          <p:cNvPr id="12" name="Content Placeholder 2"/>
          <p:cNvSpPr txBox="1">
            <a:spLocks/>
          </p:cNvSpPr>
          <p:nvPr/>
        </p:nvSpPr>
        <p:spPr bwMode="auto">
          <a:xfrm>
            <a:off x="377031" y="3678656"/>
            <a:ext cx="8382000" cy="2493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None/>
            </a:pPr>
            <a:r>
              <a:rPr lang="en-US" sz="2000" kern="0" dirty="0" smtClean="0">
                <a:latin typeface="+mj-lt"/>
              </a:rPr>
              <a:t>The entropy is usually not integral.  How, then can it be coded?</a:t>
            </a:r>
          </a:p>
          <a:p>
            <a:pPr marL="0" indent="0">
              <a:buNone/>
            </a:pPr>
            <a:r>
              <a:rPr lang="en-US" sz="2000" kern="0" dirty="0" smtClean="0">
                <a:latin typeface="+mj-lt"/>
              </a:rPr>
              <a:t>Entropy encoding finds a mapping from the alphabet to the code words such that the average number of bits per symbol (bps) approaches the entropy as the number of symbols increases without bound.</a:t>
            </a:r>
          </a:p>
          <a:p>
            <a:pPr marL="0" indent="0">
              <a:buNone/>
            </a:pPr>
            <a:endParaRPr lang="en-US" sz="2000" kern="0" dirty="0">
              <a:latin typeface="+mj-lt"/>
            </a:endParaRPr>
          </a:p>
          <a:p>
            <a:pPr marL="0" indent="0">
              <a:buNone/>
            </a:pPr>
            <a:endParaRPr lang="en-US" sz="2000" kern="0" dirty="0" smtClean="0">
              <a:latin typeface="+mj-lt"/>
            </a:endParaRPr>
          </a:p>
          <a:p>
            <a:pPr marL="0" indent="0">
              <a:buNone/>
            </a:pPr>
            <a:r>
              <a:rPr lang="en-US" sz="2000" kern="0" dirty="0" smtClean="0">
                <a:latin typeface="+mj-lt"/>
              </a:rPr>
              <a:t>bps = (size of encoded message)/(size of original message).</a:t>
            </a:r>
          </a:p>
        </p:txBody>
      </p:sp>
      <p:graphicFrame>
        <p:nvGraphicFramePr>
          <p:cNvPr id="13" name="Object 12"/>
          <p:cNvGraphicFramePr>
            <a:graphicFrameLocks noChangeAspect="1"/>
          </p:cNvGraphicFramePr>
          <p:nvPr>
            <p:extLst>
              <p:ext uri="{D42A27DB-BD31-4B8C-83A1-F6EECF244321}">
                <p14:modId xmlns:p14="http://schemas.microsoft.com/office/powerpoint/2010/main" val="4027503930"/>
              </p:ext>
            </p:extLst>
          </p:nvPr>
        </p:nvGraphicFramePr>
        <p:xfrm>
          <a:off x="3208338" y="5144893"/>
          <a:ext cx="1799910" cy="510930"/>
        </p:xfrm>
        <a:graphic>
          <a:graphicData uri="http://schemas.openxmlformats.org/presentationml/2006/ole">
            <mc:AlternateContent xmlns:mc="http://schemas.openxmlformats.org/markup-compatibility/2006">
              <mc:Choice xmlns:v="urn:schemas-microsoft-com:vml" Requires="v">
                <p:oleObj spid="_x0000_s51251" name="Equation" r:id="rId5" imgW="1028520" imgH="291960" progId="Equation.DSMT4">
                  <p:embed/>
                </p:oleObj>
              </mc:Choice>
              <mc:Fallback>
                <p:oleObj name="Equation" r:id="rId5" imgW="1028520" imgH="291960" progId="Equation.DSMT4">
                  <p:embed/>
                  <p:pic>
                    <p:nvPicPr>
                      <p:cNvPr id="0" name=""/>
                      <p:cNvPicPr/>
                      <p:nvPr/>
                    </p:nvPicPr>
                    <p:blipFill>
                      <a:blip r:embed="rId6"/>
                      <a:stretch>
                        <a:fillRect/>
                      </a:stretch>
                    </p:blipFill>
                    <p:spPr>
                      <a:xfrm>
                        <a:off x="3208338" y="5144893"/>
                        <a:ext cx="1799910" cy="510930"/>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10" name="Slide Number Placeholder 9"/>
          <p:cNvSpPr>
            <a:spLocks noGrp="1"/>
          </p:cNvSpPr>
          <p:nvPr>
            <p:ph type="sldNum" sz="quarter" idx="11"/>
          </p:nvPr>
        </p:nvSpPr>
        <p:spPr/>
        <p:txBody>
          <a:bodyPr/>
          <a:lstStyle/>
          <a:p>
            <a:fld id="{3BCB7CF1-DE96-44F3-87F8-86C732AEF3D8}" type="slidenum">
              <a:rPr lang="en-US" altLang="en-US" smtClean="0"/>
              <a:pPr/>
              <a:t>12</a:t>
            </a:fld>
            <a:endParaRPr lang="en-US" altLang="en-US" dirty="0"/>
          </a:p>
        </p:txBody>
      </p:sp>
    </p:spTree>
    <p:extLst>
      <p:ext uri="{BB962C8B-B14F-4D97-AF65-F5344CB8AC3E}">
        <p14:creationId xmlns:p14="http://schemas.microsoft.com/office/powerpoint/2010/main" val="27061314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1000" y="990600"/>
            <a:ext cx="7772400" cy="723900"/>
          </a:xfrm>
        </p:spPr>
        <p:txBody>
          <a:bodyPr/>
          <a:lstStyle/>
          <a:p>
            <a:r>
              <a:rPr lang="en-US" dirty="0" smtClean="0"/>
              <a:t>Code Types</a:t>
            </a:r>
            <a:endParaRPr lang="en-US" dirty="0"/>
          </a:p>
        </p:txBody>
      </p:sp>
      <p:sp>
        <p:nvSpPr>
          <p:cNvPr id="8" name="Content Placeholder 2"/>
          <p:cNvSpPr txBox="1">
            <a:spLocks/>
          </p:cNvSpPr>
          <p:nvPr/>
        </p:nvSpPr>
        <p:spPr bwMode="auto">
          <a:xfrm>
            <a:off x="377031" y="1928348"/>
            <a:ext cx="8382000" cy="141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spcBef>
                <a:spcPts val="0"/>
              </a:spcBef>
              <a:spcAft>
                <a:spcPts val="1200"/>
              </a:spcAft>
              <a:buNone/>
            </a:pPr>
            <a:r>
              <a:rPr lang="en-US" sz="2400" kern="0" dirty="0" smtClean="0">
                <a:latin typeface="+mj-lt"/>
              </a:rPr>
              <a:t>Fixed length:  all codewords have the same length (number of bits). </a:t>
            </a:r>
            <a:r>
              <a:rPr lang="en-US" sz="2400" i="1" kern="0" dirty="0" smtClean="0">
                <a:latin typeface="+mj-lt"/>
              </a:rPr>
              <a:t>E.g.</a:t>
            </a:r>
            <a:r>
              <a:rPr lang="en-US" sz="2400" kern="0" dirty="0" smtClean="0">
                <a:latin typeface="+mj-lt"/>
              </a:rPr>
              <a:t> letters A through H encoded as 3-bit binary numbers.</a:t>
            </a:r>
          </a:p>
          <a:p>
            <a:pPr marL="0" indent="0" algn="ctr">
              <a:spcBef>
                <a:spcPts val="0"/>
              </a:spcBef>
              <a:spcAft>
                <a:spcPts val="1200"/>
              </a:spcAft>
              <a:buNone/>
            </a:pPr>
            <a:r>
              <a:rPr lang="en-US" kern="0" dirty="0" smtClean="0">
                <a:latin typeface="Calibri" panose="020F0502020204030204" pitchFamily="34" charset="0"/>
              </a:rPr>
              <a:t>A </a:t>
            </a:r>
            <a:r>
              <a:rPr lang="en-US" kern="0" dirty="0" smtClean="0">
                <a:latin typeface="Calibri" panose="020F0502020204030204" pitchFamily="34" charset="0"/>
                <a:sym typeface="Symbol" panose="05050102010706020507" pitchFamily="18" charset="2"/>
              </a:rPr>
              <a:t> 000, </a:t>
            </a:r>
            <a:r>
              <a:rPr lang="en-US" kern="0" dirty="0" smtClean="0">
                <a:solidFill>
                  <a:srgbClr val="000000"/>
                </a:solidFill>
                <a:latin typeface="Calibri" panose="020F0502020204030204" pitchFamily="34" charset="0"/>
              </a:rPr>
              <a:t>B </a:t>
            </a:r>
            <a:r>
              <a:rPr lang="en-US" kern="0" dirty="0" smtClean="0">
                <a:solidFill>
                  <a:srgbClr val="000000"/>
                </a:solidFill>
                <a:latin typeface="Calibri" panose="020F0502020204030204" pitchFamily="34" charset="0"/>
                <a:sym typeface="Symbol" panose="05050102010706020507" pitchFamily="18" charset="2"/>
              </a:rPr>
              <a:t> 001, C  010, …, H  111 </a:t>
            </a:r>
            <a:endParaRPr lang="en-US" kern="0" dirty="0">
              <a:solidFill>
                <a:srgbClr val="000000"/>
              </a:solidFill>
              <a:latin typeface="Calibri" panose="020F0502020204030204" pitchFamily="34" charset="0"/>
            </a:endParaRPr>
          </a:p>
        </p:txBody>
      </p:sp>
      <p:sp>
        <p:nvSpPr>
          <p:cNvPr id="9" name="Content Placeholder 2"/>
          <p:cNvSpPr txBox="1">
            <a:spLocks/>
          </p:cNvSpPr>
          <p:nvPr/>
        </p:nvSpPr>
        <p:spPr bwMode="auto">
          <a:xfrm>
            <a:off x="377031" y="3558522"/>
            <a:ext cx="8382000" cy="2308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spcBef>
                <a:spcPts val="0"/>
              </a:spcBef>
              <a:spcAft>
                <a:spcPts val="1200"/>
              </a:spcAft>
              <a:buNone/>
            </a:pPr>
            <a:r>
              <a:rPr lang="en-US" sz="2400" kern="0" dirty="0" smtClean="0">
                <a:latin typeface="+mj-lt"/>
              </a:rPr>
              <a:t>Variable length:  different codewords may have different lengths depending on, for example, their probability of occurrence.</a:t>
            </a:r>
          </a:p>
          <a:p>
            <a:pPr marL="0" lvl="0" indent="0" algn="ctr">
              <a:spcBef>
                <a:spcPts val="0"/>
              </a:spcBef>
              <a:spcAft>
                <a:spcPts val="1200"/>
              </a:spcAft>
              <a:buClrTx/>
              <a:buSzTx/>
              <a:buNone/>
            </a:pPr>
            <a:r>
              <a:rPr lang="en-US" kern="0" dirty="0" smtClean="0">
                <a:solidFill>
                  <a:srgbClr val="000000"/>
                </a:solidFill>
                <a:latin typeface="Calibri" panose="020F0502020204030204" pitchFamily="34" charset="0"/>
              </a:rPr>
              <a:t>A </a:t>
            </a:r>
            <a:r>
              <a:rPr lang="en-US" kern="0" dirty="0">
                <a:solidFill>
                  <a:srgbClr val="000000"/>
                </a:solidFill>
                <a:latin typeface="Calibri" panose="020F0502020204030204" pitchFamily="34" charset="0"/>
                <a:sym typeface="Symbol" panose="05050102010706020507" pitchFamily="18" charset="2"/>
              </a:rPr>
              <a:t> </a:t>
            </a:r>
            <a:r>
              <a:rPr lang="en-US" kern="0" dirty="0" smtClean="0">
                <a:solidFill>
                  <a:srgbClr val="000000"/>
                </a:solidFill>
                <a:latin typeface="Calibri" panose="020F0502020204030204" pitchFamily="34" charset="0"/>
                <a:sym typeface="Symbol" panose="05050102010706020507" pitchFamily="18" charset="2"/>
              </a:rPr>
              <a:t>0, </a:t>
            </a:r>
            <a:r>
              <a:rPr lang="en-US" kern="0" dirty="0">
                <a:solidFill>
                  <a:srgbClr val="000000"/>
                </a:solidFill>
                <a:latin typeface="Calibri" panose="020F0502020204030204" pitchFamily="34" charset="0"/>
              </a:rPr>
              <a:t>B </a:t>
            </a:r>
            <a:r>
              <a:rPr lang="en-US" kern="0" dirty="0">
                <a:solidFill>
                  <a:srgbClr val="000000"/>
                </a:solidFill>
                <a:latin typeface="Calibri" panose="020F0502020204030204" pitchFamily="34" charset="0"/>
                <a:sym typeface="Symbol" panose="05050102010706020507" pitchFamily="18" charset="2"/>
              </a:rPr>
              <a:t> </a:t>
            </a:r>
            <a:r>
              <a:rPr lang="en-US" kern="0" dirty="0" smtClean="0">
                <a:solidFill>
                  <a:srgbClr val="000000"/>
                </a:solidFill>
                <a:latin typeface="Calibri" panose="020F0502020204030204" pitchFamily="34" charset="0"/>
                <a:sym typeface="Symbol" panose="05050102010706020507" pitchFamily="18" charset="2"/>
              </a:rPr>
              <a:t>10, </a:t>
            </a:r>
            <a:r>
              <a:rPr lang="en-US" kern="0" dirty="0">
                <a:solidFill>
                  <a:srgbClr val="000000"/>
                </a:solidFill>
                <a:latin typeface="Calibri" panose="020F0502020204030204" pitchFamily="34" charset="0"/>
                <a:sym typeface="Symbol" panose="05050102010706020507" pitchFamily="18" charset="2"/>
              </a:rPr>
              <a:t>C  </a:t>
            </a:r>
            <a:r>
              <a:rPr lang="en-US" kern="0" dirty="0" smtClean="0">
                <a:solidFill>
                  <a:srgbClr val="000000"/>
                </a:solidFill>
                <a:latin typeface="Calibri" panose="020F0502020204030204" pitchFamily="34" charset="0"/>
                <a:sym typeface="Symbol" panose="05050102010706020507" pitchFamily="18" charset="2"/>
              </a:rPr>
              <a:t>110, </a:t>
            </a:r>
            <a:r>
              <a:rPr lang="en-US" kern="0" dirty="0">
                <a:solidFill>
                  <a:srgbClr val="000000"/>
                </a:solidFill>
                <a:latin typeface="Calibri" panose="020F0502020204030204" pitchFamily="34" charset="0"/>
                <a:sym typeface="Symbol" panose="05050102010706020507" pitchFamily="18" charset="2"/>
              </a:rPr>
              <a:t>…, H  </a:t>
            </a:r>
            <a:r>
              <a:rPr lang="en-US" kern="0" dirty="0" smtClean="0">
                <a:solidFill>
                  <a:srgbClr val="000000"/>
                </a:solidFill>
                <a:latin typeface="Calibri" panose="020F0502020204030204" pitchFamily="34" charset="0"/>
                <a:sym typeface="Symbol" panose="05050102010706020507" pitchFamily="18" charset="2"/>
              </a:rPr>
              <a:t>11111110 </a:t>
            </a:r>
          </a:p>
          <a:p>
            <a:pPr marL="0" lvl="0" indent="0">
              <a:spcBef>
                <a:spcPts val="0"/>
              </a:spcBef>
              <a:spcAft>
                <a:spcPts val="1200"/>
              </a:spcAft>
              <a:buClrTx/>
              <a:buSzTx/>
              <a:buNone/>
            </a:pPr>
            <a:r>
              <a:rPr lang="en-US" sz="2400" kern="0" dirty="0" smtClean="0">
                <a:solidFill>
                  <a:srgbClr val="000000"/>
                </a:solidFill>
                <a:latin typeface="+mj-lt"/>
                <a:sym typeface="Symbol" panose="05050102010706020507" pitchFamily="18" charset="2"/>
              </a:rPr>
              <a:t>That variable length code is an example of a prefix code, no code is the prefix of another code.</a:t>
            </a:r>
            <a:endParaRPr lang="en-US" sz="2400" kern="0" dirty="0">
              <a:solidFill>
                <a:srgbClr val="000000"/>
              </a:solidFill>
              <a:latin typeface="+mj-lt"/>
            </a:endParaRP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10" name="Slide Number Placeholder 9"/>
          <p:cNvSpPr>
            <a:spLocks noGrp="1"/>
          </p:cNvSpPr>
          <p:nvPr>
            <p:ph type="sldNum" sz="quarter" idx="11"/>
          </p:nvPr>
        </p:nvSpPr>
        <p:spPr/>
        <p:txBody>
          <a:bodyPr/>
          <a:lstStyle/>
          <a:p>
            <a:fld id="{3BCB7CF1-DE96-44F3-87F8-86C732AEF3D8}" type="slidenum">
              <a:rPr lang="en-US" altLang="en-US" smtClean="0"/>
              <a:pPr/>
              <a:t>13</a:t>
            </a:fld>
            <a:endParaRPr lang="en-US" altLang="en-US" dirty="0"/>
          </a:p>
        </p:txBody>
      </p:sp>
    </p:spTree>
    <p:extLst>
      <p:ext uri="{BB962C8B-B14F-4D97-AF65-F5344CB8AC3E}">
        <p14:creationId xmlns:p14="http://schemas.microsoft.com/office/powerpoint/2010/main" val="3254957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1000" y="990600"/>
            <a:ext cx="7772400" cy="723900"/>
          </a:xfrm>
        </p:spPr>
        <p:txBody>
          <a:bodyPr/>
          <a:lstStyle/>
          <a:p>
            <a:r>
              <a:rPr lang="en-US" dirty="0" smtClean="0"/>
              <a:t>Huffman Coding</a:t>
            </a:r>
            <a:endParaRPr lang="en-US" dirty="0"/>
          </a:p>
        </p:txBody>
      </p:sp>
      <p:sp>
        <p:nvSpPr>
          <p:cNvPr id="8" name="Content Placeholder 2"/>
          <p:cNvSpPr txBox="1">
            <a:spLocks/>
          </p:cNvSpPr>
          <p:nvPr/>
        </p:nvSpPr>
        <p:spPr bwMode="auto">
          <a:xfrm>
            <a:off x="377031" y="1828800"/>
            <a:ext cx="8382000" cy="371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r>
              <a:rPr lang="en-US" sz="2400" kern="0" dirty="0" smtClean="0">
                <a:latin typeface="+mj-lt"/>
              </a:rPr>
              <a:t>Each symbol is assigned a specific code with a length dependent on its frequency of occurrence.</a:t>
            </a:r>
          </a:p>
          <a:p>
            <a:r>
              <a:rPr lang="en-US" sz="2400" kern="0" dirty="0" smtClean="0">
                <a:latin typeface="+mj-lt"/>
              </a:rPr>
              <a:t>There is a prefix code – no codeword is a prefix of any other codeword.</a:t>
            </a:r>
          </a:p>
          <a:p>
            <a:r>
              <a:rPr lang="en-US" sz="2400" kern="0" dirty="0" smtClean="0">
                <a:latin typeface="+mj-lt"/>
              </a:rPr>
              <a:t>Is uniquely decodable – only one possible source message.</a:t>
            </a:r>
          </a:p>
          <a:p>
            <a:r>
              <a:rPr lang="en-US" sz="2400" kern="0" dirty="0" smtClean="0">
                <a:latin typeface="+mj-lt"/>
              </a:rPr>
              <a:t>A Huffman code is the optimal </a:t>
            </a:r>
            <a:r>
              <a:rPr lang="en-US" sz="2400" kern="0" dirty="0" err="1" smtClean="0">
                <a:latin typeface="+mj-lt"/>
              </a:rPr>
              <a:t>prefix+variable-length</a:t>
            </a:r>
            <a:r>
              <a:rPr lang="en-US" sz="2400" kern="0" dirty="0" smtClean="0">
                <a:latin typeface="+mj-lt"/>
              </a:rPr>
              <a:t> code given the probability of occurrence of the symbols </a:t>
            </a:r>
            <a:r>
              <a:rPr lang="en-US" sz="2400" kern="0" dirty="0" err="1" smtClean="0">
                <a:latin typeface="+mj-lt"/>
              </a:rPr>
              <a:t>inb</a:t>
            </a:r>
            <a:r>
              <a:rPr lang="en-US" sz="2400" kern="0" dirty="0" smtClean="0">
                <a:latin typeface="+mj-lt"/>
              </a:rPr>
              <a:t> the message. </a:t>
            </a:r>
          </a:p>
          <a:p>
            <a:r>
              <a:rPr lang="en-US" sz="2400" kern="0" dirty="0" smtClean="0">
                <a:latin typeface="+mj-lt"/>
              </a:rPr>
              <a:t>Generated with a Huffman tree.</a:t>
            </a:r>
            <a:endParaRPr lang="en-US" sz="2400" kern="0" dirty="0">
              <a:latin typeface="+mj-lt"/>
            </a:endParaRP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1"/>
          </p:nvPr>
        </p:nvSpPr>
        <p:spPr/>
        <p:txBody>
          <a:bodyPr/>
          <a:lstStyle/>
          <a:p>
            <a:fld id="{3BCB7CF1-DE96-44F3-87F8-86C732AEF3D8}" type="slidenum">
              <a:rPr lang="en-US" altLang="en-US" smtClean="0"/>
              <a:pPr/>
              <a:t>14</a:t>
            </a:fld>
            <a:endParaRPr lang="en-US" altLang="en-US" dirty="0"/>
          </a:p>
        </p:txBody>
      </p:sp>
    </p:spTree>
    <p:extLst>
      <p:ext uri="{BB962C8B-B14F-4D97-AF65-F5344CB8AC3E}">
        <p14:creationId xmlns:p14="http://schemas.microsoft.com/office/powerpoint/2010/main" val="1768422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1000" y="990600"/>
            <a:ext cx="7772400" cy="723900"/>
          </a:xfrm>
        </p:spPr>
        <p:txBody>
          <a:bodyPr/>
          <a:lstStyle/>
          <a:p>
            <a:r>
              <a:rPr lang="en-US" dirty="0" smtClean="0"/>
              <a:t>Huffman Tree</a:t>
            </a:r>
            <a:endParaRPr lang="en-US" dirty="0"/>
          </a:p>
        </p:txBody>
      </p:sp>
      <p:grpSp>
        <p:nvGrpSpPr>
          <p:cNvPr id="11" name="Group 10"/>
          <p:cNvGrpSpPr/>
          <p:nvPr/>
        </p:nvGrpSpPr>
        <p:grpSpPr>
          <a:xfrm>
            <a:off x="1087748" y="1981200"/>
            <a:ext cx="6968504" cy="3163254"/>
            <a:chOff x="990600" y="1981200"/>
            <a:chExt cx="6968504" cy="3163254"/>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981200"/>
              <a:ext cx="6949454" cy="2655423"/>
            </a:xfrm>
            <a:prstGeom prst="rect">
              <a:avLst/>
            </a:prstGeom>
          </p:spPr>
        </p:pic>
        <p:sp>
          <p:nvSpPr>
            <p:cNvPr id="10" name="TextBox 9"/>
            <p:cNvSpPr txBox="1"/>
            <p:nvPr/>
          </p:nvSpPr>
          <p:spPr>
            <a:xfrm>
              <a:off x="6482418" y="4128791"/>
              <a:ext cx="1476686" cy="1015663"/>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pPr algn="l"/>
              <a:r>
                <a:rPr lang="en-US" sz="2000" dirty="0" smtClean="0">
                  <a:latin typeface="+mj-lt"/>
                </a:rPr>
                <a:t>Symbols</a:t>
              </a:r>
            </a:p>
            <a:p>
              <a:pPr algn="l"/>
              <a:r>
                <a:rPr lang="en-US" sz="2000" dirty="0" smtClean="0">
                  <a:solidFill>
                    <a:srgbClr val="FF0000"/>
                  </a:solidFill>
                  <a:latin typeface="+mj-lt"/>
                </a:rPr>
                <a:t>Probabilities</a:t>
              </a:r>
            </a:p>
            <a:p>
              <a:pPr algn="l"/>
              <a:r>
                <a:rPr lang="en-US" sz="2000" dirty="0" smtClean="0">
                  <a:solidFill>
                    <a:schemeClr val="accent5">
                      <a:lumMod val="50000"/>
                    </a:schemeClr>
                  </a:solidFill>
                  <a:latin typeface="+mj-lt"/>
                </a:rPr>
                <a:t>Codewords</a:t>
              </a:r>
              <a:endParaRPr lang="en-US" sz="2000" dirty="0">
                <a:solidFill>
                  <a:schemeClr val="accent5">
                    <a:lumMod val="50000"/>
                  </a:schemeClr>
                </a:solidFill>
                <a:latin typeface="+mj-lt"/>
              </a:endParaRPr>
            </a:p>
          </p:txBody>
        </p:sp>
      </p:grpSp>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1"/>
          </p:nvPr>
        </p:nvSpPr>
        <p:spPr/>
        <p:txBody>
          <a:bodyPr/>
          <a:lstStyle/>
          <a:p>
            <a:fld id="{3BCB7CF1-DE96-44F3-87F8-86C732AEF3D8}" type="slidenum">
              <a:rPr lang="en-US" altLang="en-US" smtClean="0"/>
              <a:pPr/>
              <a:t>15</a:t>
            </a:fld>
            <a:endParaRPr lang="en-US" altLang="en-US" dirty="0"/>
          </a:p>
        </p:txBody>
      </p:sp>
    </p:spTree>
    <p:extLst>
      <p:ext uri="{BB962C8B-B14F-4D97-AF65-F5344CB8AC3E}">
        <p14:creationId xmlns:p14="http://schemas.microsoft.com/office/powerpoint/2010/main" val="1927559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6" descr="iptctest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8" y="1066800"/>
            <a:ext cx="7056437"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1600" y="312738"/>
            <a:ext cx="2960688" cy="338137"/>
          </a:xfrm>
          <a:prstGeom prst="rect">
            <a:avLst/>
          </a:prstGeom>
          <a:solidFill>
            <a:srgbClr val="FFFFCC"/>
          </a:solidFill>
          <a:effectLst>
            <a:outerShdw blurRad="50800" dist="38100" dir="2700000" algn="tl" rotWithShape="0">
              <a:prstClr val="black">
                <a:alpha val="40000"/>
              </a:prstClr>
            </a:outerShdw>
          </a:effectLst>
        </p:spPr>
        <p:txBody>
          <a:bodyPr wrap="none">
            <a:spAutoFit/>
          </a:bodyPr>
          <a:lstStyle/>
          <a:p>
            <a:pPr algn="l">
              <a:defRPr/>
            </a:pPr>
            <a:r>
              <a:rPr lang="en-US" sz="1600" dirty="0">
                <a:latin typeface="Comic Sans MS" pitchFamily="66" charset="0"/>
              </a:rPr>
              <a:t>A Standard Color Test Chart</a:t>
            </a:r>
          </a:p>
        </p:txBody>
      </p:sp>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11"/>
          </p:nvPr>
        </p:nvSpPr>
        <p:spPr/>
        <p:txBody>
          <a:bodyPr/>
          <a:lstStyle/>
          <a:p>
            <a:fld id="{3BCB7CF1-DE96-44F3-87F8-86C732AEF3D8}" type="slidenum">
              <a:rPr lang="en-US" altLang="en-US" smtClean="0"/>
              <a:pPr/>
              <a:t>16</a:t>
            </a:fld>
            <a:endParaRPr lang="en-US"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2" descr="mask-RGB"/>
          <p:cNvPicPr>
            <a:picLocks noChangeAspect="1" noChangeArrowheads="1"/>
          </p:cNvPicPr>
          <p:nvPr/>
        </p:nvPicPr>
        <p:blipFill>
          <a:blip r:embed="rId2"/>
          <a:srcRect/>
          <a:stretch>
            <a:fillRect/>
          </a:stretch>
        </p:blipFill>
        <p:spPr bwMode="auto">
          <a:xfrm>
            <a:off x="2743200" y="1905000"/>
            <a:ext cx="3657600" cy="3657600"/>
          </a:xfrm>
          <a:prstGeom prst="rect">
            <a:avLst/>
          </a:prstGeom>
          <a:noFill/>
          <a:ln>
            <a:noFill/>
          </a:ln>
          <a:effectLst>
            <a:outerShdw blurRad="50800" dist="177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2"/>
          <p:cNvSpPr>
            <a:spLocks noGrp="1" noChangeArrowheads="1"/>
          </p:cNvSpPr>
          <p:nvPr>
            <p:ph type="title"/>
          </p:nvPr>
        </p:nvSpPr>
        <p:spPr>
          <a:xfrm>
            <a:off x="228600" y="1027113"/>
            <a:ext cx="8763000" cy="725487"/>
          </a:xfrm>
        </p:spPr>
        <p:txBody>
          <a:bodyPr/>
          <a:lstStyle/>
          <a:p>
            <a:r>
              <a:rPr lang="en-US" altLang="en-US" sz="3200" smtClean="0"/>
              <a:t>We’ll use the image in some of the following slides.</a:t>
            </a:r>
            <a:endParaRPr lang="en-US" altLang="en-US" sz="3200" smtClean="0">
              <a:sym typeface="Symbol" panose="05050102010706020507" pitchFamily="18" charset="2"/>
            </a:endParaRP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1"/>
          </p:nvPr>
        </p:nvSpPr>
        <p:spPr/>
        <p:txBody>
          <a:bodyPr/>
          <a:lstStyle/>
          <a:p>
            <a:fld id="{3BCB7CF1-DE96-44F3-87F8-86C732AEF3D8}" type="slidenum">
              <a:rPr lang="en-US" altLang="en-US" smtClean="0"/>
              <a:pPr/>
              <a:t>17</a:t>
            </a:fld>
            <a:endParaRPr lang="en-US"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a:xfrm>
            <a:off x="838200" y="1181100"/>
            <a:ext cx="7772400" cy="723900"/>
          </a:xfrm>
        </p:spPr>
        <p:txBody>
          <a:bodyPr/>
          <a:lstStyle/>
          <a:p>
            <a:r>
              <a:rPr lang="en-US" altLang="en-US" smtClean="0"/>
              <a:t>Color Conversion:  RGB </a:t>
            </a:r>
            <a:r>
              <a:rPr lang="en-US" altLang="en-US" smtClean="0">
                <a:sym typeface="Symbol" panose="05050102010706020507" pitchFamily="18" charset="2"/>
              </a:rPr>
              <a:t> YCbCr</a:t>
            </a:r>
          </a:p>
        </p:txBody>
      </p:sp>
      <p:pic>
        <p:nvPicPr>
          <p:cNvPr id="12294" name="Picture 8" descr="mask-Y"/>
          <p:cNvPicPr>
            <a:picLocks noChangeAspect="1" noChangeArrowheads="1"/>
          </p:cNvPicPr>
          <p:nvPr/>
        </p:nvPicPr>
        <p:blipFill>
          <a:blip r:embed="rId3"/>
          <a:srcRect/>
          <a:stretch>
            <a:fillRect/>
          </a:stretch>
        </p:blipFill>
        <p:spPr bwMode="auto">
          <a:xfrm>
            <a:off x="2632075" y="2219325"/>
            <a:ext cx="1662113" cy="16129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9" descr="mask-Cb"/>
          <p:cNvPicPr>
            <a:picLocks noChangeAspect="1" noChangeArrowheads="1"/>
          </p:cNvPicPr>
          <p:nvPr/>
        </p:nvPicPr>
        <p:blipFill>
          <a:blip r:embed="rId4"/>
          <a:srcRect/>
          <a:stretch>
            <a:fillRect/>
          </a:stretch>
        </p:blipFill>
        <p:spPr bwMode="auto">
          <a:xfrm>
            <a:off x="4779963" y="2219325"/>
            <a:ext cx="1662112" cy="16129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descr="mask-Cr"/>
          <p:cNvPicPr>
            <a:picLocks noChangeAspect="1" noChangeArrowheads="1"/>
          </p:cNvPicPr>
          <p:nvPr/>
        </p:nvPicPr>
        <p:blipFill>
          <a:blip r:embed="rId5"/>
          <a:srcRect/>
          <a:stretch>
            <a:fillRect/>
          </a:stretch>
        </p:blipFill>
        <p:spPr bwMode="auto">
          <a:xfrm>
            <a:off x="6927850" y="2219325"/>
            <a:ext cx="1662113" cy="16129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1" descr="mask-RGB"/>
          <p:cNvPicPr>
            <a:picLocks noChangeAspect="1" noChangeArrowheads="1"/>
          </p:cNvPicPr>
          <p:nvPr/>
        </p:nvPicPr>
        <p:blipFill>
          <a:blip r:embed="rId6"/>
          <a:srcRect/>
          <a:stretch>
            <a:fillRect/>
          </a:stretch>
        </p:blipFill>
        <p:spPr bwMode="auto">
          <a:xfrm>
            <a:off x="484188" y="2219325"/>
            <a:ext cx="1663700" cy="16129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 Box 12"/>
          <p:cNvSpPr txBox="1">
            <a:spLocks noChangeArrowheads="1"/>
          </p:cNvSpPr>
          <p:nvPr/>
        </p:nvSpPr>
        <p:spPr bwMode="auto">
          <a:xfrm>
            <a:off x="889000" y="3898900"/>
            <a:ext cx="852488" cy="463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RGB</a:t>
            </a:r>
          </a:p>
        </p:txBody>
      </p:sp>
      <p:sp>
        <p:nvSpPr>
          <p:cNvPr id="12299" name="Text Box 13"/>
          <p:cNvSpPr txBox="1">
            <a:spLocks noChangeArrowheads="1"/>
          </p:cNvSpPr>
          <p:nvPr/>
        </p:nvSpPr>
        <p:spPr bwMode="auto">
          <a:xfrm>
            <a:off x="3275013" y="3898900"/>
            <a:ext cx="376237" cy="463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Y</a:t>
            </a:r>
          </a:p>
        </p:txBody>
      </p:sp>
      <p:sp>
        <p:nvSpPr>
          <p:cNvPr id="12300" name="Text Box 14"/>
          <p:cNvSpPr txBox="1">
            <a:spLocks noChangeArrowheads="1"/>
          </p:cNvSpPr>
          <p:nvPr/>
        </p:nvSpPr>
        <p:spPr bwMode="auto">
          <a:xfrm>
            <a:off x="5324475" y="3898900"/>
            <a:ext cx="569913" cy="463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Cb</a:t>
            </a:r>
          </a:p>
        </p:txBody>
      </p:sp>
      <p:sp>
        <p:nvSpPr>
          <p:cNvPr id="12301" name="Text Box 15"/>
          <p:cNvSpPr txBox="1">
            <a:spLocks noChangeArrowheads="1"/>
          </p:cNvSpPr>
          <p:nvPr/>
        </p:nvSpPr>
        <p:spPr bwMode="auto">
          <a:xfrm>
            <a:off x="7507288" y="3898900"/>
            <a:ext cx="500062" cy="463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Cr</a:t>
            </a:r>
          </a:p>
        </p:txBody>
      </p:sp>
      <p:sp>
        <p:nvSpPr>
          <p:cNvPr id="12302" name="Text Box 17"/>
          <p:cNvSpPr txBox="1">
            <a:spLocks noChangeArrowheads="1"/>
          </p:cNvSpPr>
          <p:nvPr/>
        </p:nvSpPr>
        <p:spPr bwMode="auto">
          <a:xfrm>
            <a:off x="4367213" y="2836863"/>
            <a:ext cx="350837" cy="463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a:t>
            </a:r>
          </a:p>
        </p:txBody>
      </p:sp>
      <p:sp>
        <p:nvSpPr>
          <p:cNvPr id="12303" name="Text Box 18"/>
          <p:cNvSpPr txBox="1">
            <a:spLocks noChangeArrowheads="1"/>
          </p:cNvSpPr>
          <p:nvPr/>
        </p:nvSpPr>
        <p:spPr bwMode="auto">
          <a:xfrm>
            <a:off x="6513513" y="2836863"/>
            <a:ext cx="350837" cy="463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a:t>
            </a:r>
          </a:p>
        </p:txBody>
      </p:sp>
      <p:sp>
        <p:nvSpPr>
          <p:cNvPr id="12304" name="Text Box 19"/>
          <p:cNvSpPr txBox="1">
            <a:spLocks noChangeArrowheads="1"/>
          </p:cNvSpPr>
          <p:nvPr/>
        </p:nvSpPr>
        <p:spPr bwMode="auto">
          <a:xfrm>
            <a:off x="2151063" y="2836863"/>
            <a:ext cx="477837" cy="463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sym typeface="Symbol" panose="05050102010706020507" pitchFamily="18" charset="2"/>
              </a:rPr>
              <a:t></a:t>
            </a:r>
          </a:p>
        </p:txBody>
      </p:sp>
      <p:graphicFrame>
        <p:nvGraphicFramePr>
          <p:cNvPr id="12305" name="Object 20"/>
          <p:cNvGraphicFramePr>
            <a:graphicFrameLocks noGrp="1" noChangeAspect="1"/>
          </p:cNvGraphicFramePr>
          <p:nvPr>
            <p:ph idx="1"/>
          </p:nvPr>
        </p:nvGraphicFramePr>
        <p:xfrm>
          <a:off x="1614488" y="4706938"/>
          <a:ext cx="5913437" cy="1038225"/>
        </p:xfrm>
        <a:graphic>
          <a:graphicData uri="http://schemas.openxmlformats.org/presentationml/2006/ole">
            <mc:AlternateContent xmlns:mc="http://schemas.openxmlformats.org/markup-compatibility/2006">
              <mc:Choice xmlns:v="urn:schemas-microsoft-com:vml" Requires="v">
                <p:oleObj spid="_x0000_s12328" name="Equation" r:id="rId7" imgW="4051300" imgH="711200" progId="Equation.DSMT4">
                  <p:embed/>
                </p:oleObj>
              </mc:Choice>
              <mc:Fallback>
                <p:oleObj name="Equation" r:id="rId7" imgW="4051300" imgH="711200"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4488" y="4706938"/>
                        <a:ext cx="5913437"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18</a:t>
            </a:fld>
            <a:endParaRPr lang="en-US"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a:xfrm>
            <a:off x="1454150" y="1066800"/>
            <a:ext cx="6227763" cy="725488"/>
          </a:xfrm>
        </p:spPr>
        <p:txBody>
          <a:bodyPr/>
          <a:lstStyle/>
          <a:p>
            <a:r>
              <a:rPr lang="en-US" altLang="en-US" smtClean="0"/>
              <a:t>Downsample Color Bands</a:t>
            </a:r>
            <a:endParaRPr lang="en-US" altLang="en-US" smtClean="0">
              <a:sym typeface="Symbol" panose="05050102010706020507" pitchFamily="18" charset="2"/>
            </a:endParaRPr>
          </a:p>
        </p:txBody>
      </p:sp>
      <p:grpSp>
        <p:nvGrpSpPr>
          <p:cNvPr id="13318" name="Group 1"/>
          <p:cNvGrpSpPr>
            <a:grpSpLocks/>
          </p:cNvGrpSpPr>
          <p:nvPr/>
        </p:nvGrpSpPr>
        <p:grpSpPr bwMode="auto">
          <a:xfrm>
            <a:off x="1454150" y="2057400"/>
            <a:ext cx="5957888" cy="1614488"/>
            <a:chOff x="1454150" y="2151063"/>
            <a:chExt cx="5957888" cy="1614487"/>
          </a:xfrm>
        </p:grpSpPr>
        <p:pic>
          <p:nvPicPr>
            <p:cNvPr id="13331" name="Picture 3" descr="mask-Y"/>
            <p:cNvPicPr>
              <a:picLocks noChangeAspect="1" noChangeArrowheads="1"/>
            </p:cNvPicPr>
            <p:nvPr/>
          </p:nvPicPr>
          <p:blipFill>
            <a:blip r:embed="rId2"/>
            <a:srcRect/>
            <a:stretch>
              <a:fillRect/>
            </a:stretch>
          </p:blipFill>
          <p:spPr bwMode="auto">
            <a:xfrm>
              <a:off x="1454150" y="2151063"/>
              <a:ext cx="1662113" cy="161448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2" name="Picture 4" descr="mask-Cb"/>
            <p:cNvPicPr>
              <a:picLocks noChangeAspect="1" noChangeArrowheads="1"/>
            </p:cNvPicPr>
            <p:nvPr/>
          </p:nvPicPr>
          <p:blipFill>
            <a:blip r:embed="rId3"/>
            <a:srcRect/>
            <a:stretch>
              <a:fillRect/>
            </a:stretch>
          </p:blipFill>
          <p:spPr bwMode="auto">
            <a:xfrm>
              <a:off x="3602038" y="2151063"/>
              <a:ext cx="1662112" cy="161448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3" name="Picture 5" descr="mask-Cr"/>
            <p:cNvPicPr>
              <a:picLocks noChangeAspect="1" noChangeArrowheads="1"/>
            </p:cNvPicPr>
            <p:nvPr/>
          </p:nvPicPr>
          <p:blipFill>
            <a:blip r:embed="rId4"/>
            <a:srcRect/>
            <a:stretch>
              <a:fillRect/>
            </a:stretch>
          </p:blipFill>
          <p:spPr bwMode="auto">
            <a:xfrm>
              <a:off x="5749925" y="2151063"/>
              <a:ext cx="1662113" cy="161448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4" name="Text Box 11"/>
            <p:cNvSpPr txBox="1">
              <a:spLocks noChangeArrowheads="1"/>
            </p:cNvSpPr>
            <p:nvPr/>
          </p:nvSpPr>
          <p:spPr bwMode="auto">
            <a:xfrm>
              <a:off x="3188981" y="2727065"/>
              <a:ext cx="350719" cy="46248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a:t>
              </a:r>
            </a:p>
          </p:txBody>
        </p:sp>
        <p:sp>
          <p:nvSpPr>
            <p:cNvPr id="13335" name="Text Box 12"/>
            <p:cNvSpPr txBox="1">
              <a:spLocks noChangeArrowheads="1"/>
            </p:cNvSpPr>
            <p:nvPr/>
          </p:nvSpPr>
          <p:spPr bwMode="auto">
            <a:xfrm>
              <a:off x="5335148" y="2727065"/>
              <a:ext cx="350719" cy="46248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a:t>
              </a:r>
            </a:p>
          </p:txBody>
        </p:sp>
      </p:grpSp>
      <p:sp>
        <p:nvSpPr>
          <p:cNvPr id="13319" name="Text Box 13"/>
          <p:cNvSpPr txBox="1">
            <a:spLocks noChangeArrowheads="1"/>
          </p:cNvSpPr>
          <p:nvPr/>
        </p:nvSpPr>
        <p:spPr bwMode="auto">
          <a:xfrm rot="5400000">
            <a:off x="4226719" y="3837782"/>
            <a:ext cx="477837" cy="4635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sym typeface="Symbol" panose="05050102010706020507" pitchFamily="18" charset="2"/>
              </a:rPr>
              <a:t></a:t>
            </a:r>
          </a:p>
        </p:txBody>
      </p:sp>
      <p:grpSp>
        <p:nvGrpSpPr>
          <p:cNvPr id="13320" name="Group 2"/>
          <p:cNvGrpSpPr>
            <a:grpSpLocks/>
          </p:cNvGrpSpPr>
          <p:nvPr/>
        </p:nvGrpSpPr>
        <p:grpSpPr bwMode="auto">
          <a:xfrm>
            <a:off x="1454150" y="3940175"/>
            <a:ext cx="5541963" cy="2146300"/>
            <a:chOff x="1454150" y="4033838"/>
            <a:chExt cx="5541963" cy="2146300"/>
          </a:xfrm>
        </p:grpSpPr>
        <p:pic>
          <p:nvPicPr>
            <p:cNvPr id="13323" name="Picture 26" descr="mask-Y"/>
            <p:cNvPicPr>
              <a:picLocks noChangeAspect="1" noChangeArrowheads="1"/>
            </p:cNvPicPr>
            <p:nvPr/>
          </p:nvPicPr>
          <p:blipFill>
            <a:blip r:embed="rId2"/>
            <a:srcRect/>
            <a:stretch>
              <a:fillRect/>
            </a:stretch>
          </p:blipFill>
          <p:spPr bwMode="auto">
            <a:xfrm>
              <a:off x="1454150" y="4033838"/>
              <a:ext cx="1662113" cy="161448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7" descr="mask-Cb"/>
            <p:cNvPicPr>
              <a:picLocks noChangeAspect="1" noChangeArrowheads="1"/>
            </p:cNvPicPr>
            <p:nvPr/>
          </p:nvPicPr>
          <p:blipFill>
            <a:blip r:embed="rId3"/>
            <a:srcRect/>
            <a:stretch>
              <a:fillRect/>
            </a:stretch>
          </p:blipFill>
          <p:spPr bwMode="auto">
            <a:xfrm>
              <a:off x="4017963" y="4437063"/>
              <a:ext cx="830262" cy="80803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8" descr="mask-Cr"/>
            <p:cNvPicPr>
              <a:picLocks noChangeAspect="1" noChangeArrowheads="1"/>
            </p:cNvPicPr>
            <p:nvPr/>
          </p:nvPicPr>
          <p:blipFill>
            <a:blip r:embed="rId5"/>
            <a:srcRect/>
            <a:stretch>
              <a:fillRect/>
            </a:stretch>
          </p:blipFill>
          <p:spPr bwMode="auto">
            <a:xfrm>
              <a:off x="6164263" y="4437063"/>
              <a:ext cx="831850" cy="80803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6" name="Text Box 29"/>
            <p:cNvSpPr txBox="1">
              <a:spLocks noChangeArrowheads="1"/>
            </p:cNvSpPr>
            <p:nvPr/>
          </p:nvSpPr>
          <p:spPr bwMode="auto">
            <a:xfrm>
              <a:off x="2096383" y="5716111"/>
              <a:ext cx="376680" cy="462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Y</a:t>
              </a:r>
            </a:p>
          </p:txBody>
        </p:sp>
        <p:sp>
          <p:nvSpPr>
            <p:cNvPr id="13327" name="Text Box 30"/>
            <p:cNvSpPr txBox="1">
              <a:spLocks noChangeArrowheads="1"/>
            </p:cNvSpPr>
            <p:nvPr/>
          </p:nvSpPr>
          <p:spPr bwMode="auto">
            <a:xfrm>
              <a:off x="4147198" y="5716111"/>
              <a:ext cx="568628" cy="4640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Cb</a:t>
              </a:r>
            </a:p>
          </p:txBody>
        </p:sp>
        <p:sp>
          <p:nvSpPr>
            <p:cNvPr id="13328" name="Text Box 31"/>
            <p:cNvSpPr txBox="1">
              <a:spLocks noChangeArrowheads="1"/>
            </p:cNvSpPr>
            <p:nvPr/>
          </p:nvSpPr>
          <p:spPr bwMode="auto">
            <a:xfrm>
              <a:off x="6329346" y="5716111"/>
              <a:ext cx="500797" cy="4640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Cr</a:t>
              </a:r>
            </a:p>
          </p:txBody>
        </p:sp>
        <p:sp>
          <p:nvSpPr>
            <p:cNvPr id="13329" name="Text Box 32"/>
            <p:cNvSpPr txBox="1">
              <a:spLocks noChangeArrowheads="1"/>
            </p:cNvSpPr>
            <p:nvPr/>
          </p:nvSpPr>
          <p:spPr bwMode="auto">
            <a:xfrm>
              <a:off x="3187457" y="4610017"/>
              <a:ext cx="350702" cy="462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a:t>
              </a:r>
            </a:p>
          </p:txBody>
        </p:sp>
        <p:sp>
          <p:nvSpPr>
            <p:cNvPr id="13330" name="Text Box 33"/>
            <p:cNvSpPr txBox="1">
              <a:spLocks noChangeArrowheads="1"/>
            </p:cNvSpPr>
            <p:nvPr/>
          </p:nvSpPr>
          <p:spPr bwMode="auto">
            <a:xfrm>
              <a:off x="5334967" y="4610017"/>
              <a:ext cx="352146" cy="462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t>+</a:t>
              </a:r>
            </a:p>
          </p:txBody>
        </p:sp>
      </p:grpSp>
      <p:sp>
        <p:nvSpPr>
          <p:cNvPr id="13321" name="Text Box 35"/>
          <p:cNvSpPr txBox="1">
            <a:spLocks noChangeArrowheads="1"/>
          </p:cNvSpPr>
          <p:nvPr/>
        </p:nvSpPr>
        <p:spPr bwMode="auto">
          <a:xfrm rot="5400000">
            <a:off x="6374606" y="3837782"/>
            <a:ext cx="477837" cy="4635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sym typeface="Symbol" panose="05050102010706020507" pitchFamily="18" charset="2"/>
              </a:rPr>
              <a:t></a:t>
            </a:r>
          </a:p>
        </p:txBody>
      </p:sp>
      <p:sp>
        <p:nvSpPr>
          <p:cNvPr id="13322" name="Text Box 37"/>
          <p:cNvSpPr txBox="1">
            <a:spLocks noChangeArrowheads="1"/>
          </p:cNvSpPr>
          <p:nvPr/>
        </p:nvSpPr>
        <p:spPr bwMode="auto">
          <a:xfrm>
            <a:off x="7391400" y="4402138"/>
            <a:ext cx="1295400" cy="581025"/>
          </a:xfrm>
          <a:prstGeom prst="rect">
            <a:avLst/>
          </a:prstGeom>
          <a:solidFill>
            <a:srgbClr val="FFFFCC"/>
          </a:solidFill>
          <a:ln>
            <a:noFill/>
          </a:ln>
          <a:effectLst>
            <a:outerShdw blurRad="50800" dist="38100" dir="2700000" algn="tl" rotWithShape="0">
              <a:prstClr val="black">
                <a:alpha val="40000"/>
              </a:prstClr>
            </a:outerShdw>
          </a:effectLst>
          <a:extLst/>
        </p:spPr>
        <p:txBody>
          <a:bodyPr>
            <a:spAutoFit/>
          </a:bodyPr>
          <a:lstStyle>
            <a:lvl1pPr defTabSz="820738">
              <a:defRPr sz="1200">
                <a:solidFill>
                  <a:schemeClr val="tx2"/>
                </a:solidFill>
                <a:latin typeface="Arial" charset="0"/>
              </a:defRPr>
            </a:lvl1pPr>
            <a:lvl2pPr marL="742950" indent="-285750" defTabSz="820738">
              <a:defRPr sz="1200">
                <a:solidFill>
                  <a:schemeClr val="tx2"/>
                </a:solidFill>
                <a:latin typeface="Arial" charset="0"/>
              </a:defRPr>
            </a:lvl2pPr>
            <a:lvl3pPr marL="1143000" indent="-228600" defTabSz="820738">
              <a:defRPr sz="1200">
                <a:solidFill>
                  <a:schemeClr val="tx2"/>
                </a:solidFill>
                <a:latin typeface="Arial" charset="0"/>
              </a:defRPr>
            </a:lvl3pPr>
            <a:lvl4pPr marL="1600200" indent="-228600" defTabSz="820738">
              <a:defRPr sz="1200">
                <a:solidFill>
                  <a:schemeClr val="tx2"/>
                </a:solidFill>
                <a:latin typeface="Arial" charset="0"/>
              </a:defRPr>
            </a:lvl4pPr>
            <a:lvl5pPr marL="2057400" indent="-228600" defTabSz="820738">
              <a:defRPr sz="1200">
                <a:solidFill>
                  <a:schemeClr val="tx2"/>
                </a:solidFill>
                <a:latin typeface="Arial" charset="0"/>
              </a:defRPr>
            </a:lvl5pPr>
            <a:lvl6pPr marL="2514600" indent="-228600" algn="ctr" defTabSz="820738" eaLnBrk="0" fontAlgn="base" hangingPunct="0">
              <a:spcBef>
                <a:spcPct val="0"/>
              </a:spcBef>
              <a:spcAft>
                <a:spcPct val="0"/>
              </a:spcAft>
              <a:defRPr sz="1200">
                <a:solidFill>
                  <a:schemeClr val="tx2"/>
                </a:solidFill>
                <a:latin typeface="Arial" charset="0"/>
              </a:defRPr>
            </a:lvl6pPr>
            <a:lvl7pPr marL="2971800" indent="-228600" algn="ctr" defTabSz="820738" eaLnBrk="0" fontAlgn="base" hangingPunct="0">
              <a:spcBef>
                <a:spcPct val="0"/>
              </a:spcBef>
              <a:spcAft>
                <a:spcPct val="0"/>
              </a:spcAft>
              <a:defRPr sz="1200">
                <a:solidFill>
                  <a:schemeClr val="tx2"/>
                </a:solidFill>
                <a:latin typeface="Arial" charset="0"/>
              </a:defRPr>
            </a:lvl7pPr>
            <a:lvl8pPr marL="3429000" indent="-228600" algn="ctr" defTabSz="820738" eaLnBrk="0" fontAlgn="base" hangingPunct="0">
              <a:spcBef>
                <a:spcPct val="0"/>
              </a:spcBef>
              <a:spcAft>
                <a:spcPct val="0"/>
              </a:spcAft>
              <a:defRPr sz="1200">
                <a:solidFill>
                  <a:schemeClr val="tx2"/>
                </a:solidFill>
                <a:latin typeface="Arial" charset="0"/>
              </a:defRPr>
            </a:lvl8pPr>
            <a:lvl9pPr marL="3886200" indent="-228600" algn="ctr" defTabSz="820738" eaLnBrk="0" fontAlgn="base" hangingPunct="0">
              <a:spcBef>
                <a:spcPct val="0"/>
              </a:spcBef>
              <a:spcAft>
                <a:spcPct val="0"/>
              </a:spcAft>
              <a:defRPr sz="1200">
                <a:solidFill>
                  <a:schemeClr val="tx2"/>
                </a:solidFill>
                <a:latin typeface="Arial" charset="0"/>
              </a:defRPr>
            </a:lvl9pPr>
          </a:lstStyle>
          <a:p>
            <a:pPr algn="l">
              <a:spcBef>
                <a:spcPct val="50000"/>
              </a:spcBef>
              <a:defRPr/>
            </a:pPr>
            <a:r>
              <a:rPr lang="en-US" sz="1600" smtClean="0">
                <a:latin typeface="Comic Sans MS" pitchFamily="66" charset="0"/>
              </a:rPr>
              <a:t>by a factor of 2</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19</a:t>
            </a:fld>
            <a:endParaRPr lang="en-US"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838200" y="1181100"/>
            <a:ext cx="7772400" cy="723900"/>
          </a:xfrm>
        </p:spPr>
        <p:txBody>
          <a:bodyPr/>
          <a:lstStyle/>
          <a:p>
            <a:r>
              <a:rPr lang="en-US" altLang="en-US" dirty="0" smtClean="0"/>
              <a:t>From the Article by Wallace:</a:t>
            </a:r>
          </a:p>
        </p:txBody>
      </p:sp>
      <p:sp>
        <p:nvSpPr>
          <p:cNvPr id="4102" name="Rectangle 3"/>
          <p:cNvSpPr>
            <a:spLocks noGrp="1" noChangeArrowheads="1"/>
          </p:cNvSpPr>
          <p:nvPr>
            <p:ph type="body" idx="1"/>
          </p:nvPr>
        </p:nvSpPr>
        <p:spPr>
          <a:xfrm>
            <a:off x="990600" y="2217738"/>
            <a:ext cx="7391400" cy="3594100"/>
          </a:xfrm>
          <a:noFill/>
          <a:ln>
            <a:solidFill>
              <a:schemeClr val="tx1"/>
            </a:solidFill>
            <a:miter lim="800000"/>
            <a:headEnd/>
            <a:tailEnd/>
          </a:ln>
        </p:spPr>
        <p:txBody>
          <a:bodyPr tIns="137160" bIns="137160">
            <a:spAutoFit/>
          </a:bodyPr>
          <a:lstStyle/>
          <a:p>
            <a:pPr marL="1439863" indent="-1439863">
              <a:lnSpc>
                <a:spcPct val="80000"/>
              </a:lnSpc>
              <a:buFont typeface="Monotype Sorts" pitchFamily="2" charset="2"/>
              <a:buNone/>
              <a:tabLst>
                <a:tab pos="1230313" algn="r"/>
              </a:tabLst>
            </a:pPr>
            <a:r>
              <a:rPr lang="en-US" altLang="en-US" sz="2200" dirty="0" smtClean="0"/>
              <a:t>   	</a:t>
            </a:r>
            <a:r>
              <a:rPr lang="en-US" altLang="en-US" sz="2200" dirty="0" smtClean="0">
                <a:latin typeface="Times New Roman" panose="02020603050405020304" pitchFamily="18" charset="0"/>
                <a:cs typeface="Times New Roman" panose="02020603050405020304" pitchFamily="18" charset="0"/>
              </a:rPr>
              <a:t>Title:</a:t>
            </a:r>
            <a:r>
              <a:rPr lang="en-US" altLang="en-US" sz="2200" dirty="0" smtClean="0"/>
              <a:t>	The JPEG Still Picture Compression Standard</a:t>
            </a:r>
          </a:p>
          <a:p>
            <a:pPr marL="1439863" indent="-1439863">
              <a:lnSpc>
                <a:spcPct val="80000"/>
              </a:lnSpc>
              <a:buFont typeface="Monotype Sorts" pitchFamily="2" charset="2"/>
              <a:buNone/>
              <a:tabLst>
                <a:tab pos="1230313" algn="r"/>
              </a:tabLst>
            </a:pPr>
            <a:r>
              <a:rPr lang="en-US" altLang="en-US" sz="2200" dirty="0" smtClean="0"/>
              <a:t> 	</a:t>
            </a:r>
            <a:r>
              <a:rPr lang="en-US" altLang="en-US" sz="2200" dirty="0" smtClean="0">
                <a:latin typeface="Times New Roman" panose="02020603050405020304" pitchFamily="18" charset="0"/>
                <a:cs typeface="Times New Roman" panose="02020603050405020304" pitchFamily="18" charset="0"/>
              </a:rPr>
              <a:t>Source:  </a:t>
            </a:r>
            <a:r>
              <a:rPr lang="en-US" altLang="en-US" sz="2200" dirty="0" smtClean="0"/>
              <a:t>	Communications of the ACM archive</a:t>
            </a:r>
          </a:p>
          <a:p>
            <a:pPr marL="1439863" indent="-1439863">
              <a:lnSpc>
                <a:spcPct val="80000"/>
              </a:lnSpc>
              <a:buFont typeface="Monotype Sorts" pitchFamily="2" charset="2"/>
              <a:buNone/>
              <a:tabLst>
                <a:tab pos="1230313" algn="r"/>
              </a:tabLst>
            </a:pPr>
            <a:r>
              <a:rPr lang="en-US" altLang="en-US" sz="2200" dirty="0" smtClean="0"/>
              <a:t>		Volume 34, Issue 4 (April 1991)</a:t>
            </a:r>
          </a:p>
          <a:p>
            <a:pPr marL="1439863" indent="-1439863">
              <a:lnSpc>
                <a:spcPct val="80000"/>
              </a:lnSpc>
              <a:buFont typeface="Monotype Sorts" pitchFamily="2" charset="2"/>
              <a:buNone/>
              <a:tabLst>
                <a:tab pos="1230313" algn="r"/>
              </a:tabLst>
            </a:pPr>
            <a:r>
              <a:rPr lang="en-US" altLang="en-US" sz="2200" dirty="0" smtClean="0"/>
              <a:t>		Special issue on digital multimedia systems </a:t>
            </a:r>
          </a:p>
          <a:p>
            <a:pPr marL="1439863" indent="-1439863">
              <a:lnSpc>
                <a:spcPct val="80000"/>
              </a:lnSpc>
              <a:buFont typeface="Monotype Sorts" pitchFamily="2" charset="2"/>
              <a:buNone/>
              <a:tabLst>
                <a:tab pos="1230313" algn="r"/>
              </a:tabLst>
            </a:pPr>
            <a:r>
              <a:rPr lang="en-US" altLang="en-US" sz="2200" dirty="0" smtClean="0"/>
              <a:t>	</a:t>
            </a:r>
            <a:r>
              <a:rPr lang="en-US" altLang="en-US" sz="2200" dirty="0" smtClean="0">
                <a:latin typeface="Times New Roman" panose="02020603050405020304" pitchFamily="18" charset="0"/>
                <a:cs typeface="Times New Roman" panose="02020603050405020304" pitchFamily="18" charset="0"/>
              </a:rPr>
              <a:t>Pages: </a:t>
            </a:r>
            <a:r>
              <a:rPr lang="en-US" altLang="en-US" sz="2200" dirty="0" smtClean="0"/>
              <a:t>	30-44   </a:t>
            </a:r>
          </a:p>
          <a:p>
            <a:pPr marL="1439863" indent="-1439863">
              <a:lnSpc>
                <a:spcPct val="80000"/>
              </a:lnSpc>
              <a:buFont typeface="Monotype Sorts" pitchFamily="2" charset="2"/>
              <a:buNone/>
              <a:tabLst>
                <a:tab pos="1230313" algn="r"/>
              </a:tabLst>
            </a:pPr>
            <a:r>
              <a:rPr lang="en-US" altLang="en-US" sz="2200" dirty="0" smtClean="0"/>
              <a:t>	</a:t>
            </a:r>
            <a:r>
              <a:rPr lang="en-US" altLang="en-US" sz="2200" dirty="0" smtClean="0">
                <a:latin typeface="Times New Roman" panose="02020603050405020304" pitchFamily="18" charset="0"/>
                <a:cs typeface="Times New Roman" panose="02020603050405020304" pitchFamily="18" charset="0"/>
              </a:rPr>
              <a:t>Year: </a:t>
            </a:r>
            <a:r>
              <a:rPr lang="en-US" altLang="en-US" sz="2200" dirty="0" smtClean="0"/>
              <a:t>	1991 </a:t>
            </a:r>
          </a:p>
          <a:p>
            <a:pPr marL="1439863" indent="-1439863">
              <a:lnSpc>
                <a:spcPct val="80000"/>
              </a:lnSpc>
              <a:buFont typeface="Monotype Sorts" pitchFamily="2" charset="2"/>
              <a:buNone/>
              <a:tabLst>
                <a:tab pos="1230313" algn="r"/>
              </a:tabLst>
            </a:pPr>
            <a:r>
              <a:rPr lang="en-US" altLang="en-US" sz="2200" dirty="0" smtClean="0"/>
              <a:t>	</a:t>
            </a:r>
            <a:r>
              <a:rPr lang="en-US" altLang="en-US" sz="2200" dirty="0" smtClean="0">
                <a:latin typeface="Times New Roman" panose="02020603050405020304" pitchFamily="18" charset="0"/>
                <a:cs typeface="Times New Roman" panose="02020603050405020304" pitchFamily="18" charset="0"/>
              </a:rPr>
              <a:t>ISSN:</a:t>
            </a:r>
            <a:r>
              <a:rPr lang="en-US" altLang="en-US" sz="2200" dirty="0" smtClean="0"/>
              <a:t>	0001-0782 </a:t>
            </a:r>
          </a:p>
          <a:p>
            <a:pPr marL="1439863" indent="-1439863">
              <a:lnSpc>
                <a:spcPct val="80000"/>
              </a:lnSpc>
              <a:buFont typeface="Monotype Sorts" pitchFamily="2" charset="2"/>
              <a:buNone/>
              <a:tabLst>
                <a:tab pos="1230313" algn="r"/>
              </a:tabLst>
            </a:pPr>
            <a:r>
              <a:rPr lang="en-US" altLang="en-US" sz="2200" dirty="0" smtClean="0"/>
              <a:t>	</a:t>
            </a:r>
            <a:r>
              <a:rPr lang="en-US" altLang="en-US" sz="2200" dirty="0" smtClean="0">
                <a:latin typeface="Times New Roman" panose="02020603050405020304" pitchFamily="18" charset="0"/>
                <a:cs typeface="Times New Roman" panose="02020603050405020304" pitchFamily="18" charset="0"/>
              </a:rPr>
              <a:t>Author: </a:t>
            </a:r>
            <a:r>
              <a:rPr lang="en-US" altLang="en-US" sz="2200" dirty="0" smtClean="0"/>
              <a:t>	Gregory K. Wallace 	 </a:t>
            </a:r>
          </a:p>
          <a:p>
            <a:pPr marL="1439863" indent="-1439863">
              <a:lnSpc>
                <a:spcPct val="80000"/>
              </a:lnSpc>
              <a:buFont typeface="Monotype Sorts" pitchFamily="2" charset="2"/>
              <a:buNone/>
              <a:tabLst>
                <a:tab pos="1230313" algn="r"/>
              </a:tabLst>
            </a:pPr>
            <a:r>
              <a:rPr lang="en-US" altLang="en-US" sz="2200" dirty="0" smtClean="0"/>
              <a:t>		Digital Equipment Corp., Maynard, MA 	</a:t>
            </a:r>
          </a:p>
          <a:p>
            <a:pPr marL="1439863" indent="-1439863">
              <a:lnSpc>
                <a:spcPct val="80000"/>
              </a:lnSpc>
              <a:buFont typeface="Monotype Sorts" pitchFamily="2" charset="2"/>
              <a:buNone/>
              <a:tabLst>
                <a:tab pos="1230313" algn="r"/>
              </a:tabLst>
            </a:pPr>
            <a:r>
              <a:rPr lang="en-US" altLang="en-US" sz="2200" dirty="0" smtClean="0"/>
              <a:t>	</a:t>
            </a:r>
            <a:r>
              <a:rPr lang="en-US" altLang="en-US" sz="2200" dirty="0" smtClean="0">
                <a:latin typeface="Times New Roman" panose="02020603050405020304" pitchFamily="18" charset="0"/>
                <a:cs typeface="Times New Roman" panose="02020603050405020304" pitchFamily="18" charset="0"/>
              </a:rPr>
              <a:t>Publisher:</a:t>
            </a:r>
            <a:r>
              <a:rPr lang="en-US" altLang="en-US" sz="2200" dirty="0" smtClean="0"/>
              <a:t>	ACM Press   New York, NY, USA</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1"/>
          </p:nvPr>
        </p:nvSpPr>
        <p:spPr/>
        <p:txBody>
          <a:bodyPr/>
          <a:lstStyle/>
          <a:p>
            <a:fld id="{3BCB7CF1-DE96-44F3-87F8-86C732AEF3D8}" type="slidenum">
              <a:rPr lang="en-US" altLang="en-US" smtClean="0"/>
              <a:pPr/>
              <a:t>2</a:t>
            </a:fld>
            <a:endParaRPr lang="en-US"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21" descr="8x8-blocks-sepa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1676400"/>
            <a:ext cx="45148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2"/>
          <p:cNvSpPr>
            <a:spLocks noGrp="1" noChangeArrowheads="1"/>
          </p:cNvSpPr>
          <p:nvPr>
            <p:ph type="title"/>
          </p:nvPr>
        </p:nvSpPr>
        <p:spPr>
          <a:xfrm>
            <a:off x="381000" y="990600"/>
            <a:ext cx="8382000" cy="725488"/>
          </a:xfrm>
        </p:spPr>
        <p:txBody>
          <a:bodyPr/>
          <a:lstStyle/>
          <a:p>
            <a:pPr algn="ctr"/>
            <a:r>
              <a:rPr lang="en-US" altLang="en-US" smtClean="0"/>
              <a:t>Partition Each Band into 8</a:t>
            </a:r>
            <a:r>
              <a:rPr lang="en-US" altLang="en-US" smtClean="0">
                <a:cs typeface="Times New Roman" panose="02020603050405020304" pitchFamily="18" charset="0"/>
              </a:rPr>
              <a:t>×8 Blocks</a:t>
            </a:r>
            <a:endParaRPr lang="en-US" altLang="en-US" smtClean="0">
              <a:cs typeface="Times New Roman" panose="02020603050405020304" pitchFamily="18" charset="0"/>
              <a:sym typeface="Symbol" panose="05050102010706020507" pitchFamily="18" charset="2"/>
            </a:endParaRP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1"/>
          </p:nvPr>
        </p:nvSpPr>
        <p:spPr/>
        <p:txBody>
          <a:bodyPr/>
          <a:lstStyle/>
          <a:p>
            <a:fld id="{3BCB7CF1-DE96-44F3-87F8-86C732AEF3D8}" type="slidenum">
              <a:rPr lang="en-US" altLang="en-US" smtClean="0"/>
              <a:pPr/>
              <a:t>20</a:t>
            </a:fld>
            <a:endParaRPr lang="en-US"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381000" y="1104900"/>
            <a:ext cx="8534400" cy="723900"/>
          </a:xfrm>
        </p:spPr>
        <p:txBody>
          <a:bodyPr/>
          <a:lstStyle/>
          <a:p>
            <a:r>
              <a:rPr lang="en-US" altLang="en-US" sz="3600" smtClean="0"/>
              <a:t>Prep for Forward Discrete Cosine Transform</a:t>
            </a:r>
          </a:p>
        </p:txBody>
      </p:sp>
      <p:sp>
        <p:nvSpPr>
          <p:cNvPr id="15366" name="Rectangle 3"/>
          <p:cNvSpPr>
            <a:spLocks noGrp="1" noChangeArrowheads="1"/>
          </p:cNvSpPr>
          <p:nvPr>
            <p:ph type="body" idx="1"/>
          </p:nvPr>
        </p:nvSpPr>
        <p:spPr>
          <a:xfrm>
            <a:off x="914400" y="2209800"/>
            <a:ext cx="7620000" cy="3139886"/>
          </a:xfrm>
        </p:spPr>
        <p:txBody>
          <a:bodyPr/>
          <a:lstStyle/>
          <a:p>
            <a:pPr marL="365125" indent="-365125">
              <a:spcBef>
                <a:spcPts val="1200"/>
              </a:spcBef>
            </a:pPr>
            <a:r>
              <a:rPr lang="en-US" altLang="en-US" sz="2400" dirty="0" smtClean="0">
                <a:cs typeface="Arial" panose="020B0604020202020204" pitchFamily="34" charset="0"/>
              </a:rPr>
              <a:t>Each image band is operated on independently.</a:t>
            </a:r>
          </a:p>
          <a:p>
            <a:pPr marL="365125" indent="-365125">
              <a:spcBef>
                <a:spcPts val="1200"/>
              </a:spcBef>
            </a:pPr>
            <a:r>
              <a:rPr lang="en-US" altLang="en-US" sz="2400" dirty="0" smtClean="0">
                <a:cs typeface="Arial" panose="020B0604020202020204" pitchFamily="34" charset="0"/>
              </a:rPr>
              <a:t>Each </a:t>
            </a:r>
            <a:r>
              <a:rPr lang="en-US" altLang="en-US" sz="2400" dirty="0" smtClean="0">
                <a:latin typeface="Times New Roman" panose="02020603050405020304" pitchFamily="18" charset="0"/>
              </a:rPr>
              <a:t>8</a:t>
            </a:r>
            <a:r>
              <a:rPr lang="en-US" altLang="en-US" sz="2400" dirty="0" smtClean="0">
                <a:latin typeface="Times New Roman" panose="02020603050405020304" pitchFamily="18" charset="0"/>
                <a:cs typeface="Times New Roman" panose="02020603050405020304" pitchFamily="18" charset="0"/>
              </a:rPr>
              <a:t>×</a:t>
            </a:r>
            <a:r>
              <a:rPr lang="en-US" altLang="en-US" sz="2400" dirty="0" smtClean="0">
                <a:latin typeface="Times New Roman" panose="02020603050405020304" pitchFamily="18" charset="0"/>
              </a:rPr>
              <a:t>8 </a:t>
            </a:r>
            <a:r>
              <a:rPr lang="en-US" altLang="en-US" sz="2400" dirty="0" smtClean="0"/>
              <a:t>image </a:t>
            </a:r>
            <a:r>
              <a:rPr lang="en-US" altLang="en-US" sz="2400" dirty="0" smtClean="0">
                <a:cs typeface="Arial" panose="020B0604020202020204" pitchFamily="34" charset="0"/>
              </a:rPr>
              <a:t>block is operated on independently. </a:t>
            </a:r>
          </a:p>
          <a:p>
            <a:pPr marL="365125" indent="-365125">
              <a:spcBef>
                <a:spcPts val="1200"/>
              </a:spcBef>
            </a:pPr>
            <a:r>
              <a:rPr lang="en-US" altLang="en-US" sz="2400" dirty="0" smtClean="0">
                <a:cs typeface="Arial" panose="020B0604020202020204" pitchFamily="34" charset="0"/>
              </a:rPr>
              <a:t>Shift all image values from </a:t>
            </a:r>
            <a:r>
              <a:rPr lang="en-US" altLang="en-US" sz="2400" dirty="0" smtClean="0">
                <a:latin typeface="Times New Roman" panose="02020603050405020304" pitchFamily="18" charset="0"/>
              </a:rPr>
              <a:t>I</a:t>
            </a:r>
            <a:r>
              <a:rPr lang="en-US" altLang="en-US" sz="2400" dirty="0" smtClean="0">
                <a:latin typeface="Times New Roman" panose="02020603050405020304" pitchFamily="18" charset="0"/>
                <a:sym typeface="Symbol" panose="05050102010706020507" pitchFamily="18" charset="2"/>
              </a:rPr>
              <a:t></a:t>
            </a:r>
            <a:r>
              <a:rPr lang="en-US" altLang="en-US" sz="2400" dirty="0" smtClean="0">
                <a:latin typeface="Times New Roman" panose="02020603050405020304" pitchFamily="18" charset="0"/>
              </a:rPr>
              <a:t>[0, 2</a:t>
            </a:r>
            <a:r>
              <a:rPr lang="en-US" altLang="en-US" sz="2400" i="1" baseline="30000" dirty="0" smtClean="0">
                <a:latin typeface="Times New Roman" panose="02020603050405020304" pitchFamily="18" charset="0"/>
              </a:rPr>
              <a:t>P</a:t>
            </a:r>
            <a:r>
              <a:rPr lang="en-US" altLang="en-US" sz="2400" dirty="0" smtClean="0">
                <a:latin typeface="Times New Roman" panose="02020603050405020304" pitchFamily="18" charset="0"/>
              </a:rPr>
              <a:t>-1] </a:t>
            </a:r>
            <a:r>
              <a:rPr lang="en-US" altLang="en-US" sz="2400" dirty="0" smtClean="0"/>
              <a:t>to</a:t>
            </a:r>
            <a:r>
              <a:rPr lang="en-US" altLang="en-US" sz="2400" dirty="0" smtClean="0">
                <a:latin typeface="Times New Roman" panose="02020603050405020304" pitchFamily="18" charset="0"/>
              </a:rPr>
              <a:t>                     I</a:t>
            </a:r>
            <a:r>
              <a:rPr lang="en-US" altLang="en-US" sz="2400" dirty="0" smtClean="0">
                <a:latin typeface="Times New Roman" panose="02020603050405020304" pitchFamily="18" charset="0"/>
                <a:sym typeface="Symbol" panose="05050102010706020507" pitchFamily="18" charset="2"/>
              </a:rPr>
              <a:t></a:t>
            </a:r>
            <a:r>
              <a:rPr lang="en-US" altLang="en-US" sz="2400" dirty="0" smtClean="0">
                <a:latin typeface="Times New Roman" panose="02020603050405020304" pitchFamily="18" charset="0"/>
              </a:rPr>
              <a:t>[-2</a:t>
            </a:r>
            <a:r>
              <a:rPr lang="en-US" altLang="en-US" sz="2400" i="1" baseline="30000" dirty="0" smtClean="0">
                <a:latin typeface="Times New Roman" panose="02020603050405020304" pitchFamily="18" charset="0"/>
              </a:rPr>
              <a:t>P</a:t>
            </a:r>
            <a:r>
              <a:rPr lang="en-US" altLang="en-US" sz="2400" baseline="30000" dirty="0" smtClean="0">
                <a:latin typeface="Times New Roman" panose="02020603050405020304" pitchFamily="18" charset="0"/>
              </a:rPr>
              <a:t>-1</a:t>
            </a:r>
            <a:r>
              <a:rPr lang="en-US" altLang="en-US" sz="2400" dirty="0" smtClean="0">
                <a:latin typeface="Times New Roman" panose="02020603050405020304" pitchFamily="18" charset="0"/>
              </a:rPr>
              <a:t>,</a:t>
            </a:r>
            <a:r>
              <a:rPr lang="en-US" altLang="en-US" sz="2400" dirty="0" smtClean="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rPr>
              <a:t>2</a:t>
            </a:r>
            <a:r>
              <a:rPr lang="en-US" altLang="en-US" sz="2400" i="1" baseline="30000" dirty="0" smtClean="0">
                <a:latin typeface="Times New Roman" panose="02020603050405020304" pitchFamily="18" charset="0"/>
              </a:rPr>
              <a:t>P</a:t>
            </a:r>
            <a:r>
              <a:rPr lang="en-US" altLang="en-US" sz="2400" baseline="30000" dirty="0" smtClean="0">
                <a:latin typeface="Times New Roman" panose="02020603050405020304" pitchFamily="18" charset="0"/>
              </a:rPr>
              <a:t>-1</a:t>
            </a:r>
            <a:r>
              <a:rPr lang="en-US" altLang="en-US" sz="2400" dirty="0" smtClean="0">
                <a:latin typeface="Times New Roman" panose="02020603050405020304" pitchFamily="18" charset="0"/>
              </a:rPr>
              <a:t>-1].  </a:t>
            </a:r>
            <a:r>
              <a:rPr lang="en-US" altLang="en-US" sz="2400" dirty="0" smtClean="0"/>
              <a:t>E.g. </a:t>
            </a:r>
            <a:r>
              <a:rPr lang="en-US" altLang="en-US" sz="2400" dirty="0" smtClean="0">
                <a:latin typeface="Times New Roman" panose="02020603050405020304" pitchFamily="18" charset="0"/>
              </a:rPr>
              <a:t>[0, 255] </a:t>
            </a:r>
            <a:r>
              <a:rPr lang="en-US" altLang="en-US" sz="2400" dirty="0" smtClean="0">
                <a:latin typeface="Times New Roman" panose="02020603050405020304" pitchFamily="18" charset="0"/>
                <a:cs typeface="Times New Roman" panose="02020603050405020304" pitchFamily="18" charset="0"/>
              </a:rPr>
              <a:t>→ [-128, 127].</a:t>
            </a:r>
          </a:p>
          <a:p>
            <a:pPr marL="365125" indent="-365125">
              <a:spcBef>
                <a:spcPts val="1200"/>
              </a:spcBef>
            </a:pPr>
            <a:r>
              <a:rPr lang="en-US" altLang="en-US" sz="2400" dirty="0" smtClean="0">
                <a:cs typeface="Arial" panose="020B0604020202020204" pitchFamily="34" charset="0"/>
              </a:rPr>
              <a:t>The FDCT decomposes each block into a set of coefficients with respect to the 64 orthogonal basis functions shown on the next slide.</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1"/>
          </p:nvPr>
        </p:nvSpPr>
        <p:spPr/>
        <p:txBody>
          <a:bodyPr/>
          <a:lstStyle/>
          <a:p>
            <a:fld id="{3BCB7CF1-DE96-44F3-87F8-86C732AEF3D8}" type="slidenum">
              <a:rPr lang="en-US" altLang="en-US" smtClean="0"/>
              <a:pPr/>
              <a:t>21</a:t>
            </a:fld>
            <a:endParaRPr lang="en-US"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990600"/>
            <a:ext cx="7772400" cy="723900"/>
          </a:xfrm>
        </p:spPr>
        <p:txBody>
          <a:bodyPr/>
          <a:lstStyle/>
          <a:p>
            <a:r>
              <a:rPr lang="en-US" altLang="en-US" smtClean="0"/>
              <a:t>DCT Functions and Variables</a:t>
            </a:r>
          </a:p>
        </p:txBody>
      </p:sp>
      <p:grpSp>
        <p:nvGrpSpPr>
          <p:cNvPr id="46104" name="Group 24"/>
          <p:cNvGrpSpPr>
            <a:grpSpLocks/>
          </p:cNvGrpSpPr>
          <p:nvPr/>
        </p:nvGrpSpPr>
        <p:grpSpPr bwMode="auto">
          <a:xfrm>
            <a:off x="1066800" y="3733800"/>
            <a:ext cx="7620000" cy="2284413"/>
            <a:chOff x="672" y="2352"/>
            <a:chExt cx="4800" cy="1439"/>
          </a:xfrm>
        </p:grpSpPr>
        <p:sp>
          <p:nvSpPr>
            <p:cNvPr id="46084" name="Text Box 4"/>
            <p:cNvSpPr txBox="1">
              <a:spLocks noChangeArrowheads="1"/>
            </p:cNvSpPr>
            <p:nvPr/>
          </p:nvSpPr>
          <p:spPr bwMode="auto">
            <a:xfrm>
              <a:off x="672" y="2352"/>
              <a:ext cx="245" cy="14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defTabSz="820738">
                <a:defRPr sz="1200">
                  <a:solidFill>
                    <a:schemeClr val="tx2"/>
                  </a:solidFill>
                  <a:latin typeface="Arial" panose="020B0604020202020204" pitchFamily="34" charset="0"/>
                </a:defRPr>
              </a:lvl2pPr>
              <a:lvl3pPr defTabSz="820738">
                <a:defRPr sz="1200">
                  <a:solidFill>
                    <a:schemeClr val="tx2"/>
                  </a:solidFill>
                  <a:latin typeface="Arial" panose="020B0604020202020204" pitchFamily="34" charset="0"/>
                </a:defRPr>
              </a:lvl3pPr>
              <a:lvl4pPr defTabSz="820738">
                <a:defRPr sz="1200">
                  <a:solidFill>
                    <a:schemeClr val="tx2"/>
                  </a:solidFill>
                  <a:latin typeface="Arial" panose="020B0604020202020204" pitchFamily="34" charset="0"/>
                </a:defRPr>
              </a:lvl4pPr>
              <a:lvl5pPr defTabSz="820738">
                <a:defRPr sz="1200">
                  <a:solidFill>
                    <a:schemeClr val="tx2"/>
                  </a:solidFill>
                  <a:latin typeface="Arial" panose="020B0604020202020204" pitchFamily="34" charset="0"/>
                </a:defRPr>
              </a:lvl5pPr>
              <a:lvl6pPr algn="ctr" defTabSz="820738" eaLnBrk="0" fontAlgn="base" hangingPunct="0">
                <a:spcBef>
                  <a:spcPct val="0"/>
                </a:spcBef>
                <a:spcAft>
                  <a:spcPct val="0"/>
                </a:spcAft>
                <a:defRPr sz="1200">
                  <a:solidFill>
                    <a:schemeClr val="tx2"/>
                  </a:solidFill>
                  <a:latin typeface="Arial" panose="020B0604020202020204" pitchFamily="34" charset="0"/>
                </a:defRPr>
              </a:lvl6pPr>
              <a:lvl7pPr algn="ctr" defTabSz="820738" eaLnBrk="0" fontAlgn="base" hangingPunct="0">
                <a:spcBef>
                  <a:spcPct val="0"/>
                </a:spcBef>
                <a:spcAft>
                  <a:spcPct val="0"/>
                </a:spcAft>
                <a:defRPr sz="1200">
                  <a:solidFill>
                    <a:schemeClr val="tx2"/>
                  </a:solidFill>
                  <a:latin typeface="Arial" panose="020B0604020202020204" pitchFamily="34" charset="0"/>
                </a:defRPr>
              </a:lvl7pPr>
              <a:lvl8pPr algn="ctr" defTabSz="820738" eaLnBrk="0" fontAlgn="base" hangingPunct="0">
                <a:spcBef>
                  <a:spcPct val="0"/>
                </a:spcBef>
                <a:spcAft>
                  <a:spcPct val="0"/>
                </a:spcAft>
                <a:defRPr sz="1200">
                  <a:solidFill>
                    <a:schemeClr val="tx2"/>
                  </a:solidFill>
                  <a:latin typeface="Arial" panose="020B0604020202020204" pitchFamily="34" charset="0"/>
                </a:defRPr>
              </a:lvl8pPr>
              <a:lvl9pPr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r>
                <a:rPr lang="en-US" altLang="en-US" sz="2400" i="1">
                  <a:latin typeface="Times New Roman" panose="02020603050405020304" pitchFamily="18" charset="0"/>
                </a:rPr>
                <a:t>r</a:t>
              </a:r>
            </a:p>
            <a:p>
              <a:pPr algn="l"/>
              <a:r>
                <a:rPr lang="en-US" altLang="en-US" sz="2400" i="1">
                  <a:latin typeface="Times New Roman" panose="02020603050405020304" pitchFamily="18" charset="0"/>
                </a:rPr>
                <a:t>c</a:t>
              </a:r>
            </a:p>
            <a:p>
              <a:pPr algn="l"/>
              <a:r>
                <a:rPr lang="el-GR" altLang="en-US" sz="2400" i="1">
                  <a:latin typeface="Times New Roman" panose="02020603050405020304" pitchFamily="18" charset="0"/>
                  <a:cs typeface="Times New Roman" panose="02020603050405020304" pitchFamily="18" charset="0"/>
                </a:rPr>
                <a:t>ρ</a:t>
              </a:r>
            </a:p>
            <a:p>
              <a:pPr algn="l"/>
              <a:r>
                <a:rPr lang="el-GR" altLang="en-US" sz="2400" i="1">
                  <a:latin typeface="Times New Roman" panose="02020603050405020304" pitchFamily="18" charset="0"/>
                  <a:cs typeface="Times New Roman" panose="02020603050405020304" pitchFamily="18" charset="0"/>
                </a:rPr>
                <a:t>χ</a:t>
              </a:r>
            </a:p>
            <a:p>
              <a:pPr algn="l"/>
              <a:r>
                <a:rPr lang="en-US" altLang="en-US" sz="2400" i="1">
                  <a:latin typeface="Times New Roman" panose="02020603050405020304" pitchFamily="18" charset="0"/>
                </a:rPr>
                <a:t>v</a:t>
              </a:r>
            </a:p>
            <a:p>
              <a:pPr algn="l"/>
              <a:r>
                <a:rPr lang="en-US" altLang="en-US" sz="2400" i="1">
                  <a:latin typeface="Times New Roman" panose="02020603050405020304" pitchFamily="18" charset="0"/>
                </a:rPr>
                <a:t>u</a:t>
              </a:r>
            </a:p>
          </p:txBody>
        </p:sp>
        <p:sp>
          <p:nvSpPr>
            <p:cNvPr id="46085" name="Text Box 5"/>
            <p:cNvSpPr txBox="1">
              <a:spLocks noChangeArrowheads="1"/>
            </p:cNvSpPr>
            <p:nvPr/>
          </p:nvSpPr>
          <p:spPr bwMode="auto">
            <a:xfrm>
              <a:off x="819" y="2403"/>
              <a:ext cx="4653" cy="13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defTabSz="820738">
                <a:defRPr sz="1200">
                  <a:solidFill>
                    <a:schemeClr val="tx2"/>
                  </a:solidFill>
                  <a:latin typeface="Arial" panose="020B0604020202020204" pitchFamily="34" charset="0"/>
                </a:defRPr>
              </a:lvl2pPr>
              <a:lvl3pPr defTabSz="820738">
                <a:defRPr sz="1200">
                  <a:solidFill>
                    <a:schemeClr val="tx2"/>
                  </a:solidFill>
                  <a:latin typeface="Arial" panose="020B0604020202020204" pitchFamily="34" charset="0"/>
                </a:defRPr>
              </a:lvl3pPr>
              <a:lvl4pPr defTabSz="820738">
                <a:defRPr sz="1200">
                  <a:solidFill>
                    <a:schemeClr val="tx2"/>
                  </a:solidFill>
                  <a:latin typeface="Arial" panose="020B0604020202020204" pitchFamily="34" charset="0"/>
                </a:defRPr>
              </a:lvl4pPr>
              <a:lvl5pPr defTabSz="820738">
                <a:defRPr sz="1200">
                  <a:solidFill>
                    <a:schemeClr val="tx2"/>
                  </a:solidFill>
                  <a:latin typeface="Arial" panose="020B0604020202020204" pitchFamily="34" charset="0"/>
                </a:defRPr>
              </a:lvl5pPr>
              <a:lvl6pPr algn="ctr" defTabSz="820738" eaLnBrk="0" fontAlgn="base" hangingPunct="0">
                <a:spcBef>
                  <a:spcPct val="0"/>
                </a:spcBef>
                <a:spcAft>
                  <a:spcPct val="0"/>
                </a:spcAft>
                <a:defRPr sz="1200">
                  <a:solidFill>
                    <a:schemeClr val="tx2"/>
                  </a:solidFill>
                  <a:latin typeface="Arial" panose="020B0604020202020204" pitchFamily="34" charset="0"/>
                </a:defRPr>
              </a:lvl6pPr>
              <a:lvl7pPr algn="ctr" defTabSz="820738" eaLnBrk="0" fontAlgn="base" hangingPunct="0">
                <a:spcBef>
                  <a:spcPct val="0"/>
                </a:spcBef>
                <a:spcAft>
                  <a:spcPct val="0"/>
                </a:spcAft>
                <a:defRPr sz="1200">
                  <a:solidFill>
                    <a:schemeClr val="tx2"/>
                  </a:solidFill>
                  <a:latin typeface="Arial" panose="020B0604020202020204" pitchFamily="34" charset="0"/>
                </a:defRPr>
              </a:lvl7pPr>
              <a:lvl8pPr algn="ctr" defTabSz="820738" eaLnBrk="0" fontAlgn="base" hangingPunct="0">
                <a:spcBef>
                  <a:spcPct val="0"/>
                </a:spcBef>
                <a:spcAft>
                  <a:spcPct val="0"/>
                </a:spcAft>
                <a:defRPr sz="1200">
                  <a:solidFill>
                    <a:schemeClr val="tx2"/>
                  </a:solidFill>
                  <a:latin typeface="Arial" panose="020B0604020202020204" pitchFamily="34" charset="0"/>
                </a:defRPr>
              </a:lvl8pPr>
              <a:lvl9pPr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spcAft>
                  <a:spcPct val="33000"/>
                </a:spcAft>
              </a:pPr>
              <a:r>
                <a:rPr lang="en-US" altLang="en-US" sz="1800" dirty="0"/>
                <a:t>- image row index  </a:t>
              </a:r>
              <a:r>
                <a:rPr lang="en-US" altLang="en-US" sz="1800" dirty="0">
                  <a:solidFill>
                    <a:srgbClr val="0000FF"/>
                  </a:solidFill>
                </a:rPr>
                <a:t>(vertical, increasing down)</a:t>
              </a:r>
            </a:p>
            <a:p>
              <a:pPr algn="l">
                <a:spcAft>
                  <a:spcPct val="33000"/>
                </a:spcAft>
              </a:pPr>
              <a:r>
                <a:rPr lang="en-US" altLang="en-US" sz="1800" dirty="0"/>
                <a:t>- image column index  </a:t>
              </a:r>
              <a:r>
                <a:rPr lang="en-US" altLang="en-US" sz="1800" dirty="0">
                  <a:solidFill>
                    <a:srgbClr val="0000FF"/>
                  </a:solidFill>
                </a:rPr>
                <a:t>(horizontal, increasing right)</a:t>
              </a:r>
            </a:p>
            <a:p>
              <a:pPr algn="l">
                <a:spcAft>
                  <a:spcPct val="33000"/>
                </a:spcAft>
              </a:pPr>
              <a:r>
                <a:rPr lang="en-US" altLang="en-US" sz="1800" dirty="0"/>
                <a:t>- DCT row index  </a:t>
              </a:r>
              <a:r>
                <a:rPr lang="en-US" altLang="en-US" sz="1800" dirty="0">
                  <a:solidFill>
                    <a:srgbClr val="0000FF"/>
                  </a:solidFill>
                </a:rPr>
                <a:t>(horizontal wave fronts, vertical propagation down)</a:t>
              </a:r>
            </a:p>
            <a:p>
              <a:pPr algn="l">
                <a:spcAft>
                  <a:spcPct val="33000"/>
                </a:spcAft>
              </a:pPr>
              <a:r>
                <a:rPr lang="en-US" altLang="en-US" sz="1800" dirty="0"/>
                <a:t>- DCT column index  </a:t>
              </a:r>
              <a:r>
                <a:rPr lang="en-US" altLang="en-US" sz="1800" dirty="0">
                  <a:solidFill>
                    <a:srgbClr val="0000FF"/>
                  </a:solidFill>
                </a:rPr>
                <a:t>(vertical wave fronts, horizontal propagation right)</a:t>
              </a:r>
              <a:r>
                <a:rPr lang="en-US" altLang="en-US" sz="1800" dirty="0"/>
                <a:t> </a:t>
              </a:r>
              <a:endParaRPr lang="en-US" altLang="en-US" sz="1800" dirty="0">
                <a:solidFill>
                  <a:srgbClr val="0000FF"/>
                </a:solidFill>
              </a:endParaRPr>
            </a:p>
            <a:p>
              <a:pPr algn="l">
                <a:spcAft>
                  <a:spcPct val="33000"/>
                </a:spcAft>
              </a:pPr>
              <a:r>
                <a:rPr lang="en-US" altLang="en-US" sz="1800" dirty="0"/>
                <a:t>- DCT row frequency index  </a:t>
              </a:r>
              <a:r>
                <a:rPr lang="en-US" altLang="en-US" sz="1800" dirty="0">
                  <a:solidFill>
                    <a:srgbClr val="0000FF"/>
                  </a:solidFill>
                </a:rPr>
                <a:t>(vertical, increasing down)</a:t>
              </a:r>
              <a:r>
                <a:rPr lang="en-US" altLang="en-US" sz="1800" dirty="0"/>
                <a:t> </a:t>
              </a:r>
              <a:endParaRPr lang="en-US" altLang="en-US" sz="1800" dirty="0">
                <a:solidFill>
                  <a:srgbClr val="0000FF"/>
                </a:solidFill>
              </a:endParaRPr>
            </a:p>
            <a:p>
              <a:pPr algn="l">
                <a:spcAft>
                  <a:spcPct val="33000"/>
                </a:spcAft>
              </a:pPr>
              <a:r>
                <a:rPr lang="en-US" altLang="en-US" sz="1800" dirty="0"/>
                <a:t>- DCT column frequency index  </a:t>
              </a:r>
              <a:r>
                <a:rPr lang="en-US" altLang="en-US" sz="1800" dirty="0">
                  <a:solidFill>
                    <a:srgbClr val="0000FF"/>
                  </a:solidFill>
                </a:rPr>
                <a:t>(horizontal, increasing right)</a:t>
              </a:r>
            </a:p>
          </p:txBody>
        </p:sp>
      </p:grpSp>
      <p:grpSp>
        <p:nvGrpSpPr>
          <p:cNvPr id="5" name="Group 4"/>
          <p:cNvGrpSpPr/>
          <p:nvPr/>
        </p:nvGrpSpPr>
        <p:grpSpPr>
          <a:xfrm>
            <a:off x="990600" y="1905000"/>
            <a:ext cx="6629400" cy="1676400"/>
            <a:chOff x="990600" y="1905000"/>
            <a:chExt cx="6629400" cy="1676400"/>
          </a:xfrm>
        </p:grpSpPr>
        <p:sp>
          <p:nvSpPr>
            <p:cNvPr id="46086" name="Rectangle 6"/>
            <p:cNvSpPr>
              <a:spLocks noChangeArrowheads="1"/>
            </p:cNvSpPr>
            <p:nvPr/>
          </p:nvSpPr>
          <p:spPr bwMode="auto">
            <a:xfrm>
              <a:off x="990600" y="1905000"/>
              <a:ext cx="6629400" cy="1676400"/>
            </a:xfrm>
            <a:prstGeom prst="rect">
              <a:avLst/>
            </a:prstGeom>
            <a:solidFill>
              <a:schemeClr val="bg1"/>
            </a:solidFill>
            <a:ln w="9525">
              <a:solidFill>
                <a:schemeClr val="tx1"/>
              </a:solidFill>
              <a:miter lim="800000"/>
              <a:headEnd/>
              <a:tailEnd/>
            </a:ln>
            <a:effectLst>
              <a:outerShdw blurRad="50800" dist="63500" dir="2700000" algn="tl" rotWithShape="0">
                <a:prstClr val="black">
                  <a:alpha val="40000"/>
                </a:prstClr>
              </a:outerShdw>
            </a:effectLst>
          </p:spPr>
          <p:txBody>
            <a:bodyPr wrap="none" anchor="ctr"/>
            <a:lstStyle/>
            <a:p>
              <a:endParaRPr lang="en-US"/>
            </a:p>
          </p:txBody>
        </p:sp>
        <p:grpSp>
          <p:nvGrpSpPr>
            <p:cNvPr id="46102" name="Group 22"/>
            <p:cNvGrpSpPr>
              <a:grpSpLocks/>
            </p:cNvGrpSpPr>
            <p:nvPr/>
          </p:nvGrpSpPr>
          <p:grpSpPr bwMode="auto">
            <a:xfrm>
              <a:off x="1117600" y="1993900"/>
              <a:ext cx="6388100" cy="1498600"/>
              <a:chOff x="704" y="1256"/>
              <a:chExt cx="4024" cy="944"/>
            </a:xfrm>
          </p:grpSpPr>
          <p:graphicFrame>
            <p:nvGraphicFramePr>
              <p:cNvPr id="46089" name="Object 4"/>
              <p:cNvGraphicFramePr>
                <a:graphicFrameLocks noChangeAspect="1"/>
              </p:cNvGraphicFramePr>
              <p:nvPr>
                <p:extLst>
                  <p:ext uri="{D42A27DB-BD31-4B8C-83A1-F6EECF244321}">
                    <p14:modId xmlns:p14="http://schemas.microsoft.com/office/powerpoint/2010/main" val="1656698879"/>
                  </p:ext>
                </p:extLst>
              </p:nvPr>
            </p:nvGraphicFramePr>
            <p:xfrm>
              <a:off x="704" y="1256"/>
              <a:ext cx="1232" cy="944"/>
            </p:xfrm>
            <a:graphic>
              <a:graphicData uri="http://schemas.openxmlformats.org/presentationml/2006/ole">
                <mc:AlternateContent xmlns:mc="http://schemas.openxmlformats.org/markup-compatibility/2006">
                  <mc:Choice xmlns:v="urn:schemas-microsoft-com:vml" Requires="v">
                    <p:oleObj spid="_x0000_s46127" name="Equation" r:id="rId3" imgW="977760" imgH="749160" progId="Equation.DSMT4">
                      <p:embed/>
                    </p:oleObj>
                  </mc:Choice>
                  <mc:Fallback>
                    <p:oleObj name="Equation" r:id="rId3" imgW="977760" imgH="749160" progId="Equation.DSMT4">
                      <p:embed/>
                      <p:pic>
                        <p:nvPicPr>
                          <p:cNvPr id="0" name="Object 4"/>
                          <p:cNvPicPr>
                            <a:picLocks noChangeAspect="1" noChangeArrowheads="1"/>
                          </p:cNvPicPr>
                          <p:nvPr/>
                        </p:nvPicPr>
                        <p:blipFill>
                          <a:blip r:embed="rId4"/>
                          <a:srcRect/>
                          <a:stretch>
                            <a:fillRect/>
                          </a:stretch>
                        </p:blipFill>
                        <p:spPr bwMode="auto">
                          <a:xfrm>
                            <a:off x="704" y="1256"/>
                            <a:ext cx="1232" cy="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2" name="Text Box 12"/>
              <p:cNvSpPr txBox="1">
                <a:spLocks noChangeArrowheads="1"/>
              </p:cNvSpPr>
              <p:nvPr/>
            </p:nvSpPr>
            <p:spPr bwMode="auto">
              <a:xfrm>
                <a:off x="1890" y="1260"/>
                <a:ext cx="2838" cy="9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defTabSz="820738">
                  <a:defRPr sz="1200">
                    <a:solidFill>
                      <a:schemeClr val="tx2"/>
                    </a:solidFill>
                    <a:latin typeface="Arial" panose="020B0604020202020204" pitchFamily="34" charset="0"/>
                  </a:defRPr>
                </a:lvl2pPr>
                <a:lvl3pPr defTabSz="820738">
                  <a:defRPr sz="1200">
                    <a:solidFill>
                      <a:schemeClr val="tx2"/>
                    </a:solidFill>
                    <a:latin typeface="Arial" panose="020B0604020202020204" pitchFamily="34" charset="0"/>
                  </a:defRPr>
                </a:lvl3pPr>
                <a:lvl4pPr defTabSz="820738">
                  <a:defRPr sz="1200">
                    <a:solidFill>
                      <a:schemeClr val="tx2"/>
                    </a:solidFill>
                    <a:latin typeface="Arial" panose="020B0604020202020204" pitchFamily="34" charset="0"/>
                  </a:defRPr>
                </a:lvl4pPr>
                <a:lvl5pPr defTabSz="820738">
                  <a:defRPr sz="1200">
                    <a:solidFill>
                      <a:schemeClr val="tx2"/>
                    </a:solidFill>
                    <a:latin typeface="Arial" panose="020B0604020202020204" pitchFamily="34" charset="0"/>
                  </a:defRPr>
                </a:lvl5pPr>
                <a:lvl6pPr algn="ctr" defTabSz="820738" eaLnBrk="0" fontAlgn="base" hangingPunct="0">
                  <a:spcBef>
                    <a:spcPct val="0"/>
                  </a:spcBef>
                  <a:spcAft>
                    <a:spcPct val="0"/>
                  </a:spcAft>
                  <a:defRPr sz="1200">
                    <a:solidFill>
                      <a:schemeClr val="tx2"/>
                    </a:solidFill>
                    <a:latin typeface="Arial" panose="020B0604020202020204" pitchFamily="34" charset="0"/>
                  </a:defRPr>
                </a:lvl6pPr>
                <a:lvl7pPr algn="ctr" defTabSz="820738" eaLnBrk="0" fontAlgn="base" hangingPunct="0">
                  <a:spcBef>
                    <a:spcPct val="0"/>
                  </a:spcBef>
                  <a:spcAft>
                    <a:spcPct val="0"/>
                  </a:spcAft>
                  <a:defRPr sz="1200">
                    <a:solidFill>
                      <a:schemeClr val="tx2"/>
                    </a:solidFill>
                    <a:latin typeface="Arial" panose="020B0604020202020204" pitchFamily="34" charset="0"/>
                  </a:defRPr>
                </a:lvl7pPr>
                <a:lvl8pPr algn="ctr" defTabSz="820738" eaLnBrk="0" fontAlgn="base" hangingPunct="0">
                  <a:spcBef>
                    <a:spcPct val="0"/>
                  </a:spcBef>
                  <a:spcAft>
                    <a:spcPct val="0"/>
                  </a:spcAft>
                  <a:defRPr sz="1200">
                    <a:solidFill>
                      <a:schemeClr val="tx2"/>
                    </a:solidFill>
                    <a:latin typeface="Arial" panose="020B0604020202020204" pitchFamily="34" charset="0"/>
                  </a:defRPr>
                </a:lvl8pPr>
                <a:lvl9pPr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90000"/>
                  </a:spcBef>
                  <a:buFontTx/>
                  <a:buChar char="-"/>
                </a:pPr>
                <a:r>
                  <a:rPr lang="en-US" altLang="en-US" sz="1800"/>
                  <a:t> DCT of </a:t>
                </a:r>
                <a:r>
                  <a:rPr lang="en-US" altLang="en-US" sz="1800">
                    <a:latin typeface="Times New Roman" panose="02020603050405020304" pitchFamily="18" charset="0"/>
                  </a:rPr>
                  <a:t>8</a:t>
                </a:r>
                <a:r>
                  <a:rPr lang="en-US" altLang="en-US" sz="1800">
                    <a:solidFill>
                      <a:schemeClr val="tx1"/>
                    </a:solidFill>
                    <a:latin typeface="Times New Roman" panose="02020603050405020304" pitchFamily="18" charset="0"/>
                    <a:cs typeface="Times New Roman" panose="02020603050405020304" pitchFamily="18" charset="0"/>
                  </a:rPr>
                  <a:t>×</a:t>
                </a:r>
                <a:r>
                  <a:rPr lang="en-US" altLang="en-US" sz="1800">
                    <a:latin typeface="Times New Roman" panose="02020603050405020304" pitchFamily="18" charset="0"/>
                    <a:cs typeface="Arial" panose="020B0604020202020204" pitchFamily="34" charset="0"/>
                  </a:rPr>
                  <a:t>8</a:t>
                </a:r>
                <a:r>
                  <a:rPr lang="en-US" altLang="en-US" sz="1800">
                    <a:cs typeface="Arial" panose="020B0604020202020204" pitchFamily="34" charset="0"/>
                  </a:rPr>
                  <a:t> </a:t>
                </a:r>
                <a:r>
                  <a:rPr lang="en-US" altLang="en-US" sz="1800"/>
                  <a:t>block from </a:t>
                </a:r>
                <a:r>
                  <a:rPr lang="en-US" altLang="en-US" sz="2000" b="1">
                    <a:latin typeface="Times New Roman" panose="02020603050405020304" pitchFamily="18" charset="0"/>
                  </a:rPr>
                  <a:t>I</a:t>
                </a:r>
                <a:r>
                  <a:rPr lang="en-US" altLang="en-US" sz="1800"/>
                  <a:t> starting at (</a:t>
                </a:r>
                <a:r>
                  <a:rPr lang="en-US" altLang="en-US" sz="1800" i="1">
                    <a:latin typeface="Times New Roman" panose="02020603050405020304" pitchFamily="18" charset="0"/>
                  </a:rPr>
                  <a:t>r</a:t>
                </a:r>
                <a:r>
                  <a:rPr lang="en-US" altLang="en-US" sz="1800"/>
                  <a:t>,</a:t>
                </a:r>
                <a:r>
                  <a:rPr lang="en-US" altLang="en-US" sz="1800" i="1">
                    <a:latin typeface="Times New Roman" panose="02020603050405020304" pitchFamily="18" charset="0"/>
                  </a:rPr>
                  <a:t>c</a:t>
                </a:r>
                <a:r>
                  <a:rPr lang="en-US" altLang="en-US" sz="1800"/>
                  <a:t>)</a:t>
                </a:r>
              </a:p>
              <a:p>
                <a:pPr algn="l">
                  <a:spcBef>
                    <a:spcPct val="90000"/>
                  </a:spcBef>
                  <a:buFontTx/>
                  <a:buChar char="-"/>
                </a:pPr>
                <a:r>
                  <a:rPr lang="en-US" altLang="en-US" sz="1800"/>
                  <a:t> Normalization Factor</a:t>
                </a:r>
              </a:p>
              <a:p>
                <a:pPr algn="l">
                  <a:spcBef>
                    <a:spcPct val="90000"/>
                  </a:spcBef>
                  <a:buFontTx/>
                  <a:buChar char="-"/>
                </a:pPr>
                <a:r>
                  <a:rPr lang="en-US" altLang="en-US" sz="1800"/>
                  <a:t> 2D Cosine Basis Function, (</a:t>
                </a:r>
                <a:r>
                  <a:rPr lang="en-US" altLang="en-US" sz="1800" i="1">
                    <a:latin typeface="Times New Roman" panose="02020603050405020304" pitchFamily="18" charset="0"/>
                  </a:rPr>
                  <a:t>v</a:t>
                </a:r>
                <a:r>
                  <a:rPr lang="en-US" altLang="en-US" sz="1800"/>
                  <a:t>,</a:t>
                </a:r>
                <a:r>
                  <a:rPr lang="en-US" altLang="en-US" sz="1800" i="1">
                    <a:latin typeface="Times New Roman" panose="02020603050405020304" pitchFamily="18" charset="0"/>
                  </a:rPr>
                  <a:t>u</a:t>
                </a:r>
                <a:r>
                  <a:rPr lang="en-US" altLang="en-US" sz="1800"/>
                  <a:t>)</a:t>
                </a:r>
              </a:p>
            </p:txBody>
          </p:sp>
        </p:grpSp>
      </p:gr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22</a:t>
            </a:fld>
            <a:endParaRPr lang="en-US"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381000" y="914400"/>
            <a:ext cx="8382000" cy="725488"/>
          </a:xfrm>
        </p:spPr>
        <p:txBody>
          <a:bodyPr/>
          <a:lstStyle/>
          <a:p>
            <a:r>
              <a:rPr lang="en-US" altLang="en-US" smtClean="0"/>
              <a:t>DCT Basis Functions</a:t>
            </a:r>
            <a:endParaRPr lang="en-US" altLang="en-US" smtClean="0">
              <a:cs typeface="Times New Roman" panose="02020603050405020304" pitchFamily="18" charset="0"/>
              <a:sym typeface="Symbol" panose="05050102010706020507" pitchFamily="18" charset="2"/>
            </a:endParaRPr>
          </a:p>
        </p:txBody>
      </p:sp>
      <p:pic>
        <p:nvPicPr>
          <p:cNvPr id="16390" name="Picture 4" descr="CosB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7438" y="1676400"/>
            <a:ext cx="442912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3" name="Text Box 7"/>
          <p:cNvSpPr txBox="1">
            <a:spLocks noChangeArrowheads="1"/>
          </p:cNvSpPr>
          <p:nvPr/>
        </p:nvSpPr>
        <p:spPr bwMode="auto">
          <a:xfrm>
            <a:off x="7086600" y="3600450"/>
            <a:ext cx="1295400" cy="581025"/>
          </a:xfrm>
          <a:prstGeom prst="rect">
            <a:avLst/>
          </a:prstGeom>
          <a:solidFill>
            <a:srgbClr val="FFFFCC"/>
          </a:solidFill>
          <a:ln>
            <a:noFill/>
          </a:ln>
          <a:effectLst>
            <a:outerShdw blurRad="50800" dist="38100" dir="2700000" algn="tl" rotWithShape="0">
              <a:prstClr val="black">
                <a:alpha val="40000"/>
              </a:prstClr>
            </a:outerShdw>
          </a:effectLst>
          <a:extLst/>
        </p:spPr>
        <p:txBody>
          <a:bodyPr>
            <a:spAutoFit/>
          </a:bodyPr>
          <a:lstStyle>
            <a:lvl1pPr algn="l" defTabSz="820738">
              <a:defRPr sz="2400">
                <a:solidFill>
                  <a:schemeClr val="tx1"/>
                </a:solidFill>
                <a:latin typeface="Times New Roman" pitchFamily="18" charset="0"/>
              </a:defRPr>
            </a:lvl1pPr>
            <a:lvl2pPr algn="l" defTabSz="820738">
              <a:defRPr sz="2400">
                <a:solidFill>
                  <a:schemeClr val="tx1"/>
                </a:solidFill>
                <a:latin typeface="Times New Roman" pitchFamily="18" charset="0"/>
              </a:defRPr>
            </a:lvl2pPr>
            <a:lvl3pPr algn="l" defTabSz="820738">
              <a:defRPr sz="2400">
                <a:solidFill>
                  <a:schemeClr val="tx1"/>
                </a:solidFill>
                <a:latin typeface="Times New Roman" pitchFamily="18" charset="0"/>
              </a:defRPr>
            </a:lvl3pPr>
            <a:lvl4pPr algn="l" defTabSz="820738">
              <a:defRPr sz="2400">
                <a:solidFill>
                  <a:schemeClr val="tx1"/>
                </a:solidFill>
                <a:latin typeface="Times New Roman" pitchFamily="18" charset="0"/>
              </a:defRPr>
            </a:lvl4pPr>
            <a:lvl5pPr algn="l" defTabSz="820738">
              <a:defRPr sz="2400">
                <a:solidFill>
                  <a:schemeClr val="tx1"/>
                </a:solidFill>
                <a:latin typeface="Times New Roman" pitchFamily="18" charset="0"/>
              </a:defRPr>
            </a:lvl5pPr>
            <a:lvl6pPr defTabSz="820738" eaLnBrk="0" fontAlgn="base" hangingPunct="0">
              <a:spcBef>
                <a:spcPct val="0"/>
              </a:spcBef>
              <a:spcAft>
                <a:spcPct val="0"/>
              </a:spcAft>
              <a:defRPr sz="2400">
                <a:solidFill>
                  <a:schemeClr val="tx1"/>
                </a:solidFill>
                <a:latin typeface="Times New Roman" pitchFamily="18" charset="0"/>
              </a:defRPr>
            </a:lvl6pPr>
            <a:lvl7pPr defTabSz="820738" eaLnBrk="0" fontAlgn="base" hangingPunct="0">
              <a:spcBef>
                <a:spcPct val="0"/>
              </a:spcBef>
              <a:spcAft>
                <a:spcPct val="0"/>
              </a:spcAft>
              <a:defRPr sz="2400">
                <a:solidFill>
                  <a:schemeClr val="tx1"/>
                </a:solidFill>
                <a:latin typeface="Times New Roman" pitchFamily="18" charset="0"/>
              </a:defRPr>
            </a:lvl7pPr>
            <a:lvl8pPr defTabSz="820738" eaLnBrk="0" fontAlgn="base" hangingPunct="0">
              <a:spcBef>
                <a:spcPct val="0"/>
              </a:spcBef>
              <a:spcAft>
                <a:spcPct val="0"/>
              </a:spcAft>
              <a:defRPr sz="2400">
                <a:solidFill>
                  <a:schemeClr val="tx1"/>
                </a:solidFill>
                <a:latin typeface="Times New Roman" pitchFamily="18" charset="0"/>
              </a:defRPr>
            </a:lvl8pPr>
            <a:lvl9pPr defTabSz="820738"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sz="1600" dirty="0" smtClean="0">
                <a:solidFill>
                  <a:schemeClr val="tx2"/>
                </a:solidFill>
                <a:latin typeface="Comic Sans MS" pitchFamily="66" charset="0"/>
              </a:rPr>
              <a:t>white</a:t>
            </a:r>
            <a:r>
              <a:rPr lang="en-US" sz="1600" dirty="0" smtClean="0">
                <a:solidFill>
                  <a:schemeClr val="tx2"/>
                </a:solidFill>
                <a:latin typeface="Comic Sans MS" pitchFamily="66" charset="0"/>
                <a:cs typeface="Arial" pitchFamily="34" charset="0"/>
              </a:rPr>
              <a:t> = </a:t>
            </a:r>
            <a:r>
              <a:rPr lang="en-US" sz="1600" dirty="0" smtClean="0">
                <a:solidFill>
                  <a:schemeClr val="tx2"/>
                </a:solidFill>
                <a:latin typeface="Comic Sans MS" pitchFamily="66" charset="0"/>
              </a:rPr>
              <a:t>1 black</a:t>
            </a:r>
            <a:r>
              <a:rPr lang="en-US" sz="1600" dirty="0" smtClean="0">
                <a:solidFill>
                  <a:schemeClr val="tx2"/>
                </a:solidFill>
                <a:latin typeface="Comic Sans MS" pitchFamily="66" charset="0"/>
                <a:cs typeface="Arial" pitchFamily="34" charset="0"/>
              </a:rPr>
              <a:t> = </a:t>
            </a:r>
            <a:r>
              <a:rPr lang="en-US" sz="1600" dirty="0" smtClean="0">
                <a:solidFill>
                  <a:schemeClr val="tx2"/>
                </a:solidFill>
                <a:latin typeface="Comic Sans MS" pitchFamily="66" charset="0"/>
              </a:rPr>
              <a:t>-1</a:t>
            </a:r>
          </a:p>
        </p:txBody>
      </p:sp>
      <p:sp>
        <p:nvSpPr>
          <p:cNvPr id="16392" name="Text Box 9"/>
          <p:cNvSpPr txBox="1">
            <a:spLocks noChangeArrowheads="1"/>
          </p:cNvSpPr>
          <p:nvPr/>
        </p:nvSpPr>
        <p:spPr bwMode="auto">
          <a:xfrm>
            <a:off x="2389188" y="1447800"/>
            <a:ext cx="60325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600" i="1">
                <a:solidFill>
                  <a:srgbClr val="FF0000"/>
                </a:solidFill>
                <a:latin typeface="Times New Roman" panose="02020603050405020304" pitchFamily="18" charset="0"/>
                <a:cs typeface="Arial" panose="020B0604020202020204" pitchFamily="34" charset="0"/>
              </a:rPr>
              <a:t>u </a:t>
            </a:r>
            <a:r>
              <a:rPr lang="en-US" altLang="en-US" sz="1600">
                <a:solidFill>
                  <a:srgbClr val="FF0000"/>
                </a:solidFill>
                <a:latin typeface="Times New Roman" panose="02020603050405020304" pitchFamily="18" charset="0"/>
                <a:cs typeface="Arial" panose="020B0604020202020204" pitchFamily="34" charset="0"/>
              </a:rPr>
              <a:t>= 0</a:t>
            </a:r>
            <a:endParaRPr lang="el-GR" altLang="en-US" sz="1600">
              <a:solidFill>
                <a:srgbClr val="FF0000"/>
              </a:solidFill>
              <a:cs typeface="Arial" panose="020B0604020202020204" pitchFamily="34" charset="0"/>
            </a:endParaRPr>
          </a:p>
        </p:txBody>
      </p:sp>
      <p:sp>
        <p:nvSpPr>
          <p:cNvPr id="16393" name="Text Box 10"/>
          <p:cNvSpPr txBox="1">
            <a:spLocks noChangeArrowheads="1"/>
          </p:cNvSpPr>
          <p:nvPr/>
        </p:nvSpPr>
        <p:spPr bwMode="auto">
          <a:xfrm>
            <a:off x="1803400" y="1860550"/>
            <a:ext cx="592138"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n-US" altLang="en-US" sz="1600" i="1">
                <a:solidFill>
                  <a:srgbClr val="FF0000"/>
                </a:solidFill>
                <a:latin typeface="Times New Roman" panose="02020603050405020304" pitchFamily="18" charset="0"/>
                <a:cs typeface="Arial" panose="020B0604020202020204" pitchFamily="34" charset="0"/>
              </a:rPr>
              <a:t>v </a:t>
            </a:r>
            <a:r>
              <a:rPr lang="en-US" altLang="en-US" sz="1600">
                <a:solidFill>
                  <a:srgbClr val="FF0000"/>
                </a:solidFill>
                <a:latin typeface="Times New Roman" panose="02020603050405020304" pitchFamily="18" charset="0"/>
                <a:cs typeface="Arial" panose="020B0604020202020204" pitchFamily="34" charset="0"/>
              </a:rPr>
              <a:t>= 0</a:t>
            </a:r>
            <a:endParaRPr lang="el-GR" altLang="en-US" sz="1600">
              <a:solidFill>
                <a:srgbClr val="FF0000"/>
              </a:solidFill>
              <a:cs typeface="Arial" panose="020B0604020202020204" pitchFamily="34" charset="0"/>
            </a:endParaRPr>
          </a:p>
        </p:txBody>
      </p:sp>
      <p:sp>
        <p:nvSpPr>
          <p:cNvPr id="16394" name="Text Box 11"/>
          <p:cNvSpPr txBox="1">
            <a:spLocks noChangeArrowheads="1"/>
          </p:cNvSpPr>
          <p:nvPr/>
        </p:nvSpPr>
        <p:spPr bwMode="auto">
          <a:xfrm>
            <a:off x="762000" y="3625850"/>
            <a:ext cx="15017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r>
              <a:rPr lang="en-US" altLang="en-US" sz="2400">
                <a:solidFill>
                  <a:schemeClr val="tx1"/>
                </a:solidFill>
                <a:latin typeface="Symbol" panose="05050102010706020507" pitchFamily="18" charset="2"/>
                <a:sym typeface="Symbol" panose="05050102010706020507" pitchFamily="18" charset="2"/>
              </a:rPr>
              <a:t></a:t>
            </a:r>
            <a:r>
              <a:rPr lang="en-US" altLang="en-US" sz="2400">
                <a:solidFill>
                  <a:schemeClr val="tx1"/>
                </a:solidFill>
                <a:latin typeface="Times New Roman" panose="02020603050405020304" pitchFamily="18" charset="0"/>
              </a:rPr>
              <a:t>(</a:t>
            </a:r>
            <a:r>
              <a:rPr lang="en-US" altLang="en-US" sz="2400" i="1">
                <a:solidFill>
                  <a:schemeClr val="tx1"/>
                </a:solidFill>
                <a:latin typeface="Times New Roman" panose="02020603050405020304" pitchFamily="18" charset="0"/>
              </a:rPr>
              <a:t>v</a:t>
            </a:r>
            <a:r>
              <a:rPr lang="en-US" altLang="en-US" sz="2400">
                <a:solidFill>
                  <a:schemeClr val="tx1"/>
                </a:solidFill>
                <a:latin typeface="Times New Roman" panose="02020603050405020304" pitchFamily="18" charset="0"/>
              </a:rPr>
              <a:t>,</a:t>
            </a:r>
            <a:r>
              <a:rPr lang="en-US" altLang="en-US" sz="800">
                <a:solidFill>
                  <a:schemeClr val="tx1"/>
                </a:solidFill>
                <a:latin typeface="Times New Roman" panose="02020603050405020304" pitchFamily="18" charset="0"/>
              </a:rPr>
              <a:t> </a:t>
            </a:r>
            <a:r>
              <a:rPr lang="en-US" altLang="en-US" sz="2400" i="1">
                <a:solidFill>
                  <a:schemeClr val="tx1"/>
                </a:solidFill>
                <a:latin typeface="Times New Roman" panose="02020603050405020304" pitchFamily="18" charset="0"/>
              </a:rPr>
              <a:t>u</a:t>
            </a:r>
            <a:r>
              <a:rPr lang="en-US" altLang="en-US" sz="2400">
                <a:solidFill>
                  <a:schemeClr val="tx1"/>
                </a:solidFill>
                <a:latin typeface="Times New Roman" panose="02020603050405020304" pitchFamily="18" charset="0"/>
              </a:rPr>
              <a:t>; </a:t>
            </a:r>
            <a:r>
              <a:rPr lang="el-GR" altLang="en-US" sz="2400" i="1">
                <a:solidFill>
                  <a:schemeClr val="tx1"/>
                </a:solidFill>
                <a:latin typeface="Times New Roman" panose="02020603050405020304" pitchFamily="18" charset="0"/>
                <a:cs typeface="Times New Roman" panose="02020603050405020304" pitchFamily="18" charset="0"/>
              </a:rPr>
              <a:t>ρ</a:t>
            </a:r>
            <a:r>
              <a:rPr lang="en-US" altLang="en-US" sz="2400">
                <a:solidFill>
                  <a:schemeClr val="tx1"/>
                </a:solidFill>
                <a:latin typeface="Times New Roman" panose="02020603050405020304" pitchFamily="18" charset="0"/>
                <a:cs typeface="Times New Roman" panose="02020603050405020304" pitchFamily="18" charset="0"/>
              </a:rPr>
              <a:t>,</a:t>
            </a:r>
            <a:r>
              <a:rPr lang="en-US" altLang="en-US" sz="800">
                <a:solidFill>
                  <a:schemeClr val="tx1"/>
                </a:solidFill>
                <a:latin typeface="Times New Roman" panose="02020603050405020304" pitchFamily="18" charset="0"/>
                <a:cs typeface="Times New Roman" panose="02020603050405020304" pitchFamily="18" charset="0"/>
              </a:rPr>
              <a:t> </a:t>
            </a:r>
            <a:r>
              <a:rPr lang="el-GR" altLang="en-US" sz="2400" i="1">
                <a:solidFill>
                  <a:schemeClr val="tx1"/>
                </a:solidFill>
                <a:latin typeface="Times New Roman" panose="02020603050405020304" pitchFamily="18" charset="0"/>
                <a:cs typeface="Times New Roman" panose="02020603050405020304" pitchFamily="18" charset="0"/>
              </a:rPr>
              <a:t>χ</a:t>
            </a:r>
            <a:r>
              <a:rPr lang="en-US" altLang="en-US" sz="800">
                <a:solidFill>
                  <a:schemeClr val="tx1"/>
                </a:solidFill>
                <a:latin typeface="Times New Roman" panose="02020603050405020304" pitchFamily="18" charset="0"/>
                <a:cs typeface="Times New Roman" panose="02020603050405020304" pitchFamily="18" charset="0"/>
              </a:rPr>
              <a:t> </a:t>
            </a:r>
            <a:r>
              <a:rPr lang="en-US" altLang="en-US" sz="2400">
                <a:solidFill>
                  <a:schemeClr val="tx1"/>
                </a:solidFill>
                <a:latin typeface="Times New Roman" panose="02020603050405020304" pitchFamily="18" charset="0"/>
              </a:rPr>
              <a:t>)</a:t>
            </a:r>
          </a:p>
        </p:txBody>
      </p:sp>
      <p:sp>
        <p:nvSpPr>
          <p:cNvPr id="16397" name="Text Box 10"/>
          <p:cNvSpPr txBox="1">
            <a:spLocks noChangeArrowheads="1"/>
          </p:cNvSpPr>
          <p:nvPr/>
        </p:nvSpPr>
        <p:spPr bwMode="auto">
          <a:xfrm>
            <a:off x="1803400" y="5670550"/>
            <a:ext cx="592138"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n-US" altLang="en-US" sz="1600" i="1">
                <a:solidFill>
                  <a:srgbClr val="FF0000"/>
                </a:solidFill>
                <a:latin typeface="Times New Roman" panose="02020603050405020304" pitchFamily="18" charset="0"/>
                <a:cs typeface="Arial" panose="020B0604020202020204" pitchFamily="34" charset="0"/>
              </a:rPr>
              <a:t>v </a:t>
            </a:r>
            <a:r>
              <a:rPr lang="en-US" altLang="en-US" sz="1600">
                <a:solidFill>
                  <a:srgbClr val="FF0000"/>
                </a:solidFill>
                <a:latin typeface="Times New Roman" panose="02020603050405020304" pitchFamily="18" charset="0"/>
                <a:cs typeface="Arial" panose="020B0604020202020204" pitchFamily="34" charset="0"/>
              </a:rPr>
              <a:t>= 7</a:t>
            </a:r>
            <a:endParaRPr lang="el-GR" altLang="en-US" sz="1600">
              <a:solidFill>
                <a:srgbClr val="FF0000"/>
              </a:solidFill>
              <a:cs typeface="Arial" panose="020B0604020202020204" pitchFamily="34" charset="0"/>
            </a:endParaRPr>
          </a:p>
        </p:txBody>
      </p:sp>
      <p:sp>
        <p:nvSpPr>
          <p:cNvPr id="16398" name="Text Box 9"/>
          <p:cNvSpPr txBox="1">
            <a:spLocks noChangeArrowheads="1"/>
          </p:cNvSpPr>
          <p:nvPr/>
        </p:nvSpPr>
        <p:spPr bwMode="auto">
          <a:xfrm>
            <a:off x="6183313" y="1447800"/>
            <a:ext cx="60325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600" i="1">
                <a:solidFill>
                  <a:srgbClr val="FF0000"/>
                </a:solidFill>
                <a:latin typeface="Times New Roman" panose="02020603050405020304" pitchFamily="18" charset="0"/>
                <a:cs typeface="Arial" panose="020B0604020202020204" pitchFamily="34" charset="0"/>
              </a:rPr>
              <a:t>u </a:t>
            </a:r>
            <a:r>
              <a:rPr lang="en-US" altLang="en-US" sz="1600">
                <a:solidFill>
                  <a:srgbClr val="FF0000"/>
                </a:solidFill>
                <a:latin typeface="Times New Roman" panose="02020603050405020304" pitchFamily="18" charset="0"/>
                <a:cs typeface="Arial" panose="020B0604020202020204" pitchFamily="34" charset="0"/>
              </a:rPr>
              <a:t>= 7</a:t>
            </a:r>
            <a:endParaRPr lang="el-GR" altLang="en-US" sz="1600">
              <a:solidFill>
                <a:srgbClr val="FF0000"/>
              </a:solidFill>
              <a:cs typeface="Arial" panose="020B0604020202020204" pitchFamily="34" charset="0"/>
            </a:endParaRPr>
          </a:p>
        </p:txBody>
      </p:sp>
      <p:sp>
        <p:nvSpPr>
          <p:cNvPr id="16399" name="Text Box 10"/>
          <p:cNvSpPr txBox="1">
            <a:spLocks noChangeArrowheads="1"/>
          </p:cNvSpPr>
          <p:nvPr/>
        </p:nvSpPr>
        <p:spPr bwMode="auto">
          <a:xfrm>
            <a:off x="6710363" y="5486400"/>
            <a:ext cx="260350" cy="498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FF0000"/>
                </a:solidFill>
                <a:latin typeface="Times New Roman" panose="02020603050405020304" pitchFamily="18" charset="0"/>
                <a:cs typeface="Times New Roman" panose="02020603050405020304" pitchFamily="18" charset="0"/>
              </a:rPr>
              <a:t>ρ</a:t>
            </a:r>
            <a:endParaRPr lang="en-US" altLang="en-US" i="1">
              <a:solidFill>
                <a:srgbClr val="FF0000"/>
              </a:solidFill>
              <a:latin typeface="Times New Roman" panose="02020603050405020304" pitchFamily="18" charset="0"/>
              <a:cs typeface="Times New Roman" panose="02020603050405020304" pitchFamily="18" charset="0"/>
            </a:endParaRPr>
          </a:p>
          <a:p>
            <a:pPr>
              <a:lnSpc>
                <a:spcPts val="1600"/>
              </a:lnSpc>
            </a:pPr>
            <a:r>
              <a:rPr lang="el-GR" altLang="en-US" i="1">
                <a:solidFill>
                  <a:srgbClr val="FF0000"/>
                </a:solidFill>
                <a:latin typeface="Times New Roman" panose="02020603050405020304" pitchFamily="18" charset="0"/>
                <a:cs typeface="Times New Roman" panose="02020603050405020304" pitchFamily="18" charset="0"/>
              </a:rPr>
              <a:t>↓</a:t>
            </a:r>
            <a:endParaRPr lang="el-GR" altLang="en-US">
              <a:solidFill>
                <a:srgbClr val="FF0000"/>
              </a:solidFill>
              <a:latin typeface="Times New Roman" panose="02020603050405020304" pitchFamily="18" charset="0"/>
              <a:cs typeface="Times New Roman" panose="02020603050405020304" pitchFamily="18" charset="0"/>
            </a:endParaRPr>
          </a:p>
        </p:txBody>
      </p:sp>
      <p:sp>
        <p:nvSpPr>
          <p:cNvPr id="16400" name="Text Box 10"/>
          <p:cNvSpPr txBox="1">
            <a:spLocks noChangeArrowheads="1"/>
          </p:cNvSpPr>
          <p:nvPr/>
        </p:nvSpPr>
        <p:spPr bwMode="auto">
          <a:xfrm>
            <a:off x="6269038" y="5943600"/>
            <a:ext cx="441325"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FF0000"/>
                </a:solidFill>
                <a:latin typeface="Times New Roman" panose="02020603050405020304" pitchFamily="18" charset="0"/>
                <a:cs typeface="Times New Roman" panose="02020603050405020304" pitchFamily="18" charset="0"/>
              </a:rPr>
              <a:t>χ</a:t>
            </a:r>
            <a:r>
              <a:rPr lang="en-US" altLang="en-US" i="1">
                <a:solidFill>
                  <a:srgbClr val="FF0000"/>
                </a:solidFill>
                <a:latin typeface="Times New Roman" panose="02020603050405020304" pitchFamily="18" charset="0"/>
                <a:cs typeface="Arial" panose="020B0604020202020204" pitchFamily="34" charset="0"/>
              </a:rPr>
              <a:t> →</a:t>
            </a:r>
            <a:endParaRPr lang="en-US" altLang="en-US">
              <a:solidFill>
                <a:srgbClr val="FF0000"/>
              </a:solidFill>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23</a:t>
            </a:fld>
            <a:endParaRPr lang="en-US"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3" name="Object 4"/>
          <p:cNvGraphicFramePr>
            <a:graphicFrameLocks noChangeAspect="1"/>
          </p:cNvGraphicFramePr>
          <p:nvPr>
            <p:extLst>
              <p:ext uri="{D42A27DB-BD31-4B8C-83A1-F6EECF244321}">
                <p14:modId xmlns:p14="http://schemas.microsoft.com/office/powerpoint/2010/main" val="571931727"/>
              </p:ext>
            </p:extLst>
          </p:nvPr>
        </p:nvGraphicFramePr>
        <p:xfrm>
          <a:off x="711200" y="1790700"/>
          <a:ext cx="7721600" cy="2489200"/>
        </p:xfrm>
        <a:graphic>
          <a:graphicData uri="http://schemas.openxmlformats.org/presentationml/2006/ole">
            <mc:AlternateContent xmlns:mc="http://schemas.openxmlformats.org/markup-compatibility/2006">
              <mc:Choice xmlns:v="urn:schemas-microsoft-com:vml" Requires="v">
                <p:oleObj spid="_x0000_s17504" name="Equation" r:id="rId3" imgW="3860640" imgH="1244520" progId="Equation.DSMT4">
                  <p:embed/>
                </p:oleObj>
              </mc:Choice>
              <mc:Fallback>
                <p:oleObj name="Equation" r:id="rId3" imgW="3860640" imgH="1244520" progId="Equation.DSMT4">
                  <p:embed/>
                  <p:pic>
                    <p:nvPicPr>
                      <p:cNvPr id="0" name="Object 4"/>
                      <p:cNvPicPr>
                        <a:picLocks noChangeAspect="1" noChangeArrowheads="1"/>
                      </p:cNvPicPr>
                      <p:nvPr/>
                    </p:nvPicPr>
                    <p:blipFill>
                      <a:blip r:embed="rId4"/>
                      <a:srcRect/>
                      <a:stretch>
                        <a:fillRect/>
                      </a:stretch>
                    </p:blipFill>
                    <p:spPr bwMode="auto">
                      <a:xfrm>
                        <a:off x="711200" y="1790700"/>
                        <a:ext cx="7721600" cy="248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1" name="Rectangle 2"/>
          <p:cNvSpPr>
            <a:spLocks noGrp="1" noChangeArrowheads="1"/>
          </p:cNvSpPr>
          <p:nvPr>
            <p:ph type="title"/>
          </p:nvPr>
        </p:nvSpPr>
        <p:spPr>
          <a:xfrm>
            <a:off x="381000" y="914400"/>
            <a:ext cx="8382000" cy="725488"/>
          </a:xfrm>
        </p:spPr>
        <p:txBody>
          <a:bodyPr/>
          <a:lstStyle/>
          <a:p>
            <a:pPr algn="ctr"/>
            <a:r>
              <a:rPr lang="en-US" altLang="en-US" smtClean="0"/>
              <a:t>Forward Discrete Cosine Transform</a:t>
            </a:r>
            <a:endParaRPr lang="en-US" altLang="en-US" smtClean="0">
              <a:cs typeface="Times New Roman" panose="02020603050405020304" pitchFamily="18" charset="0"/>
              <a:sym typeface="Symbol" panose="05050102010706020507" pitchFamily="18" charset="2"/>
            </a:endParaRPr>
          </a:p>
        </p:txBody>
      </p:sp>
      <p:sp>
        <p:nvSpPr>
          <p:cNvPr id="17436" name="Text Box 26"/>
          <p:cNvSpPr txBox="1">
            <a:spLocks noChangeArrowheads="1"/>
          </p:cNvSpPr>
          <p:nvPr/>
        </p:nvSpPr>
        <p:spPr bwMode="auto">
          <a:xfrm>
            <a:off x="7626350" y="4083050"/>
            <a:ext cx="11811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3378596"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600" b="1">
                <a:solidFill>
                  <a:srgbClr val="FF66CC"/>
                </a:solidFill>
                <a:latin typeface="French Script MT" panose="03020402040607040605" pitchFamily="66" charset="0"/>
                <a:cs typeface="Arial" panose="020B0604020202020204" pitchFamily="34" charset="0"/>
              </a:rPr>
              <a:t>F{</a:t>
            </a:r>
            <a:r>
              <a:rPr lang="en-US" altLang="en-US" sz="1600" b="1">
                <a:solidFill>
                  <a:srgbClr val="FF66CC"/>
                </a:solidFill>
                <a:latin typeface="Times New Roman" panose="02020603050405020304" pitchFamily="18" charset="0"/>
                <a:cs typeface="Arial" panose="020B0604020202020204" pitchFamily="34" charset="0"/>
              </a:rPr>
              <a:t>I</a:t>
            </a:r>
            <a:r>
              <a:rPr lang="en-US" altLang="en-US" sz="1600" b="1">
                <a:solidFill>
                  <a:srgbClr val="FF66CC"/>
                </a:solidFill>
                <a:latin typeface="French Script MT" panose="03020402040607040605" pitchFamily="66" charset="0"/>
                <a:cs typeface="Arial" panose="020B0604020202020204" pitchFamily="34" charset="0"/>
              </a:rPr>
              <a:t>}</a:t>
            </a:r>
            <a:r>
              <a:rPr lang="en-US" altLang="en-US" sz="1400">
                <a:solidFill>
                  <a:srgbClr val="FF66CC"/>
                </a:solidFill>
                <a:latin typeface="Times New Roman" panose="02020603050405020304" pitchFamily="18" charset="0"/>
              </a:rPr>
              <a:t>(4,4; </a:t>
            </a:r>
            <a:r>
              <a:rPr lang="en-US" altLang="en-US" sz="1400" i="1">
                <a:solidFill>
                  <a:srgbClr val="FF66CC"/>
                </a:solidFill>
                <a:latin typeface="Times New Roman" panose="02020603050405020304" pitchFamily="18" charset="0"/>
              </a:rPr>
              <a:t>r,c</a:t>
            </a:r>
            <a:r>
              <a:rPr lang="en-US" altLang="en-US" sz="1400">
                <a:solidFill>
                  <a:srgbClr val="FF66CC"/>
                </a:solidFill>
                <a:latin typeface="Times New Roman" panose="02020603050405020304" pitchFamily="18" charset="0"/>
              </a:rPr>
              <a:t>)</a:t>
            </a:r>
          </a:p>
        </p:txBody>
      </p:sp>
      <p:sp>
        <p:nvSpPr>
          <p:cNvPr id="17438" name="Text Box 13"/>
          <p:cNvSpPr txBox="1">
            <a:spLocks noChangeArrowheads="1"/>
          </p:cNvSpPr>
          <p:nvPr/>
        </p:nvSpPr>
        <p:spPr bwMode="auto">
          <a:xfrm>
            <a:off x="4953000" y="2836863"/>
            <a:ext cx="3124200" cy="623887"/>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50000"/>
              </a:spcBef>
            </a:pPr>
            <a:r>
              <a:rPr lang="en-US" altLang="en-US" sz="1400">
                <a:latin typeface="Comic Sans MS" panose="030F0702030302020204" pitchFamily="66" charset="0"/>
              </a:rPr>
              <a:t>(</a:t>
            </a:r>
            <a:r>
              <a:rPr lang="en-US" altLang="en-US" sz="1400" i="1">
                <a:latin typeface="Comic Sans MS" panose="030F0702030302020204" pitchFamily="66" charset="0"/>
              </a:rPr>
              <a:t>r</a:t>
            </a:r>
            <a:r>
              <a:rPr lang="en-US" altLang="en-US" sz="1400">
                <a:latin typeface="Comic Sans MS" panose="030F0702030302020204" pitchFamily="66" charset="0"/>
              </a:rPr>
              <a:t>,</a:t>
            </a:r>
            <a:r>
              <a:rPr lang="en-US" altLang="en-US" sz="800">
                <a:latin typeface="Comic Sans MS" panose="030F0702030302020204" pitchFamily="66" charset="0"/>
              </a:rPr>
              <a:t> </a:t>
            </a:r>
            <a:r>
              <a:rPr lang="en-US" altLang="en-US" sz="1400" i="1">
                <a:latin typeface="Comic Sans MS" panose="030F0702030302020204" pitchFamily="66" charset="0"/>
              </a:rPr>
              <a:t>c </a:t>
            </a:r>
            <a:r>
              <a:rPr lang="en-US" altLang="en-US" sz="1400">
                <a:latin typeface="Comic Sans MS" panose="030F0702030302020204" pitchFamily="66" charset="0"/>
              </a:rPr>
              <a:t>) </a:t>
            </a:r>
            <a:r>
              <a:rPr lang="el-GR" altLang="en-US" sz="1400" b="1">
                <a:latin typeface="Comic Sans MS" panose="030F0702030302020204" pitchFamily="66" charset="0"/>
                <a:sym typeface="Euclid Symbol" panose="05050102010706020507" pitchFamily="18" charset="2"/>
              </a:rPr>
              <a:t></a:t>
            </a:r>
            <a:r>
              <a:rPr lang="en-US" altLang="en-US" sz="1400">
                <a:latin typeface="Comic Sans MS" panose="030F0702030302020204" pitchFamily="66" charset="0"/>
              </a:rPr>
              <a:t> {0,8,16,…,R} x {0,8,16,…,C},</a:t>
            </a:r>
          </a:p>
          <a:p>
            <a:pPr algn="l">
              <a:spcBef>
                <a:spcPct val="50000"/>
              </a:spcBef>
            </a:pPr>
            <a:r>
              <a:rPr lang="en-US" altLang="en-US" sz="1400">
                <a:latin typeface="Comic Sans MS" panose="030F0702030302020204" pitchFamily="66" charset="0"/>
              </a:rPr>
              <a:t>(</a:t>
            </a:r>
            <a:r>
              <a:rPr lang="en-US" altLang="en-US" sz="1400" i="1">
                <a:latin typeface="Comic Sans MS" panose="030F0702030302020204" pitchFamily="66" charset="0"/>
              </a:rPr>
              <a:t>v</a:t>
            </a:r>
            <a:r>
              <a:rPr lang="en-US" altLang="en-US" sz="1400">
                <a:latin typeface="Comic Sans MS" panose="030F0702030302020204" pitchFamily="66" charset="0"/>
              </a:rPr>
              <a:t>,</a:t>
            </a:r>
            <a:r>
              <a:rPr lang="en-US" altLang="en-US" sz="800">
                <a:latin typeface="Comic Sans MS" panose="030F0702030302020204" pitchFamily="66" charset="0"/>
              </a:rPr>
              <a:t> </a:t>
            </a:r>
            <a:r>
              <a:rPr lang="en-US" altLang="en-US" sz="1400" i="1">
                <a:latin typeface="Comic Sans MS" panose="030F0702030302020204" pitchFamily="66" charset="0"/>
              </a:rPr>
              <a:t>u </a:t>
            </a:r>
            <a:r>
              <a:rPr lang="en-US" altLang="en-US" sz="1400">
                <a:latin typeface="Comic Sans MS" panose="030F0702030302020204" pitchFamily="66" charset="0"/>
              </a:rPr>
              <a:t>) , </a:t>
            </a:r>
            <a:r>
              <a:rPr lang="en-US" altLang="en-US"/>
              <a:t>(</a:t>
            </a:r>
            <a:r>
              <a:rPr lang="en-US" altLang="en-US" sz="1400"/>
              <a:t> </a:t>
            </a:r>
            <a:r>
              <a:rPr lang="el-GR" altLang="en-US" sz="1400" i="1">
                <a:latin typeface="Times New Roman" panose="02020603050405020304" pitchFamily="18" charset="0"/>
                <a:cs typeface="Times New Roman" panose="02020603050405020304" pitchFamily="18" charset="0"/>
              </a:rPr>
              <a:t>ρ</a:t>
            </a:r>
            <a:r>
              <a:rPr lang="en-US" altLang="en-US" sz="1400"/>
              <a:t>,</a:t>
            </a:r>
            <a:r>
              <a:rPr lang="en-US" altLang="en-US" sz="800"/>
              <a:t> </a:t>
            </a:r>
            <a:r>
              <a:rPr lang="el-GR" altLang="en-US" sz="1400" i="1">
                <a:latin typeface="Times New Roman" panose="02020603050405020304" pitchFamily="18" charset="0"/>
                <a:cs typeface="Times New Roman" panose="02020603050405020304" pitchFamily="18" charset="0"/>
              </a:rPr>
              <a:t>χ</a:t>
            </a:r>
            <a:r>
              <a:rPr lang="en-US" altLang="en-US" sz="1400" i="1"/>
              <a:t> </a:t>
            </a:r>
            <a:r>
              <a:rPr lang="en-US" altLang="en-US"/>
              <a:t>)</a:t>
            </a:r>
            <a:r>
              <a:rPr lang="en-US" altLang="en-US" sz="1400">
                <a:latin typeface="Comic Sans MS" panose="030F0702030302020204" pitchFamily="66" charset="0"/>
              </a:rPr>
              <a:t> </a:t>
            </a:r>
            <a:r>
              <a:rPr lang="el-GR" altLang="en-US" sz="1400" b="1">
                <a:latin typeface="Comic Sans MS" panose="030F0702030302020204" pitchFamily="66" charset="0"/>
                <a:sym typeface="Euclid Symbol" panose="05050102010706020507" pitchFamily="18" charset="2"/>
              </a:rPr>
              <a:t></a:t>
            </a:r>
            <a:r>
              <a:rPr lang="en-US" altLang="en-US" sz="1400">
                <a:latin typeface="Comic Sans MS" panose="030F0702030302020204" pitchFamily="66" charset="0"/>
              </a:rPr>
              <a:t> {0,…,7} x {0,…,7}.</a:t>
            </a:r>
          </a:p>
        </p:txBody>
      </p:sp>
      <p:grpSp>
        <p:nvGrpSpPr>
          <p:cNvPr id="12" name="Group 11"/>
          <p:cNvGrpSpPr/>
          <p:nvPr/>
        </p:nvGrpSpPr>
        <p:grpSpPr>
          <a:xfrm>
            <a:off x="323850" y="4305300"/>
            <a:ext cx="8531226" cy="1579563"/>
            <a:chOff x="323850" y="4305300"/>
            <a:chExt cx="8531226" cy="1579563"/>
          </a:xfrm>
        </p:grpSpPr>
        <p:sp>
          <p:nvSpPr>
            <p:cNvPr id="17434" name="Text Box 17"/>
            <p:cNvSpPr txBox="1">
              <a:spLocks noChangeArrowheads="1"/>
            </p:cNvSpPr>
            <p:nvPr/>
          </p:nvSpPr>
          <p:spPr bwMode="auto">
            <a:xfrm>
              <a:off x="7239000" y="4846638"/>
              <a:ext cx="434975" cy="396875"/>
            </a:xfrm>
            <a:prstGeom prst="rect">
              <a:avLst/>
            </a:prstGeom>
            <a:noFill/>
            <a:ln>
              <a:noFill/>
            </a:ln>
            <a:effectLst>
              <a:outerShdw blurRad="50800" dist="50800" dir="2700000" algn="tl" rotWithShape="0">
                <a:prstClr val="black">
                  <a:alpha val="40000"/>
                </a:prst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000">
                  <a:sym typeface="Symbol" panose="05050102010706020507" pitchFamily="18" charset="2"/>
                </a:rPr>
                <a:t></a:t>
              </a:r>
            </a:p>
          </p:txBody>
        </p:sp>
        <p:sp>
          <p:nvSpPr>
            <p:cNvPr id="17429" name="Text Box 11"/>
            <p:cNvSpPr txBox="1">
              <a:spLocks noChangeArrowheads="1"/>
            </p:cNvSpPr>
            <p:nvPr/>
          </p:nvSpPr>
          <p:spPr bwMode="auto">
            <a:xfrm>
              <a:off x="1524000" y="4808538"/>
              <a:ext cx="369888" cy="473075"/>
            </a:xfrm>
            <a:prstGeom prst="rect">
              <a:avLst/>
            </a:prstGeom>
            <a:noFill/>
            <a:ln>
              <a:noFill/>
            </a:ln>
            <a:effectLst>
              <a:outerShdw blurRad="50800" dist="50800" dir="2700000" algn="tl" rotWithShape="0">
                <a:prstClr val="black">
                  <a:alpha val="40000"/>
                </a:prst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cs typeface="Arial" panose="020B0604020202020204" pitchFamily="34" charset="0"/>
                </a:rPr>
                <a:t>×</a:t>
              </a:r>
            </a:p>
          </p:txBody>
        </p:sp>
        <p:sp>
          <p:nvSpPr>
            <p:cNvPr id="17430" name="Text Box 12"/>
            <p:cNvSpPr txBox="1">
              <a:spLocks noChangeArrowheads="1"/>
            </p:cNvSpPr>
            <p:nvPr/>
          </p:nvSpPr>
          <p:spPr bwMode="auto">
            <a:xfrm>
              <a:off x="2971800" y="4808538"/>
              <a:ext cx="369888" cy="473075"/>
            </a:xfrm>
            <a:prstGeom prst="rect">
              <a:avLst/>
            </a:prstGeom>
            <a:noFill/>
            <a:ln>
              <a:noFill/>
            </a:ln>
            <a:effectLst>
              <a:outerShdw blurRad="50800" dist="50800" dir="2700000" algn="tl" rotWithShape="0">
                <a:prstClr val="black">
                  <a:alpha val="40000"/>
                </a:prst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cs typeface="Arial" panose="020B0604020202020204" pitchFamily="34" charset="0"/>
                </a:rPr>
                <a:t>=</a:t>
              </a:r>
            </a:p>
          </p:txBody>
        </p:sp>
        <p:sp>
          <p:nvSpPr>
            <p:cNvPr id="17431" name="Text Box 13"/>
            <p:cNvSpPr txBox="1">
              <a:spLocks noChangeArrowheads="1"/>
            </p:cNvSpPr>
            <p:nvPr/>
          </p:nvSpPr>
          <p:spPr bwMode="auto">
            <a:xfrm>
              <a:off x="4419600" y="4808538"/>
              <a:ext cx="369888" cy="473075"/>
            </a:xfrm>
            <a:prstGeom prst="rect">
              <a:avLst/>
            </a:prstGeom>
            <a:noFill/>
            <a:ln>
              <a:noFill/>
            </a:ln>
            <a:effectLst>
              <a:outerShdw blurRad="50800" dist="50800" dir="2700000" algn="tl" rotWithShape="0">
                <a:prstClr val="black">
                  <a:alpha val="40000"/>
                </a:prst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cs typeface="Arial" panose="020B0604020202020204" pitchFamily="34" charset="0"/>
                </a:rPr>
                <a:t>×</a:t>
              </a:r>
            </a:p>
          </p:txBody>
        </p:sp>
        <p:sp>
          <p:nvSpPr>
            <p:cNvPr id="17432" name="Text Box 14"/>
            <p:cNvSpPr txBox="1">
              <a:spLocks noChangeArrowheads="1"/>
            </p:cNvSpPr>
            <p:nvPr/>
          </p:nvSpPr>
          <p:spPr bwMode="auto">
            <a:xfrm>
              <a:off x="5867400" y="4808538"/>
              <a:ext cx="369888" cy="473075"/>
            </a:xfrm>
            <a:prstGeom prst="rect">
              <a:avLst/>
            </a:prstGeom>
            <a:noFill/>
            <a:ln>
              <a:noFill/>
            </a:ln>
            <a:effectLst>
              <a:outerShdw blurRad="50800" dist="50800" dir="2700000" algn="tl" rotWithShape="0">
                <a:prstClr val="black">
                  <a:alpha val="40000"/>
                </a:prst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2500">
                  <a:cs typeface="Arial" panose="020B0604020202020204" pitchFamily="34" charset="0"/>
                </a:rPr>
                <a:t>=</a:t>
              </a:r>
            </a:p>
          </p:txBody>
        </p:sp>
        <p:grpSp>
          <p:nvGrpSpPr>
            <p:cNvPr id="5" name="Group 4"/>
            <p:cNvGrpSpPr/>
            <p:nvPr/>
          </p:nvGrpSpPr>
          <p:grpSpPr>
            <a:xfrm>
              <a:off x="6111875" y="4305300"/>
              <a:ext cx="1190625" cy="1547813"/>
              <a:chOff x="6111875" y="4305300"/>
              <a:chExt cx="1190625" cy="1547813"/>
            </a:xfrm>
          </p:grpSpPr>
          <p:pic>
            <p:nvPicPr>
              <p:cNvPr id="17428" name="Picture 10" descr="One Block 8x8 DCT(4,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4587875"/>
                <a:ext cx="914400" cy="914400"/>
              </a:xfrm>
              <a:prstGeom prst="rect">
                <a:avLst/>
              </a:prstGeom>
              <a:noFill/>
              <a:ln w="6350">
                <a:solidFill>
                  <a:srgbClr val="000000"/>
                </a:solidFill>
                <a:miter lim="800000"/>
                <a:headEnd/>
                <a:tailEnd/>
              </a:ln>
              <a:effectLst>
                <a:outerShdw blurRad="50800" dist="50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419" name="Text Box 25"/>
              <p:cNvSpPr txBox="1">
                <a:spLocks noChangeArrowheads="1"/>
              </p:cNvSpPr>
              <p:nvPr/>
            </p:nvSpPr>
            <p:spPr bwMode="auto">
              <a:xfrm>
                <a:off x="6289675" y="5578475"/>
                <a:ext cx="101282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t>p.w. product</a:t>
                </a:r>
              </a:p>
            </p:txBody>
          </p:sp>
          <p:sp>
            <p:nvSpPr>
              <p:cNvPr id="17443" name="Text Box 10"/>
              <p:cNvSpPr txBox="1">
                <a:spLocks noChangeArrowheads="1"/>
              </p:cNvSpPr>
              <p:nvPr/>
            </p:nvSpPr>
            <p:spPr bwMode="auto">
              <a:xfrm>
                <a:off x="6111875" y="4489450"/>
                <a:ext cx="260350" cy="498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ρ</a:t>
                </a:r>
                <a:endParaRPr lang="en-US" altLang="en-US" i="1">
                  <a:solidFill>
                    <a:srgbClr val="0000FF"/>
                  </a:solidFill>
                  <a:latin typeface="Times New Roman" panose="02020603050405020304" pitchFamily="18" charset="0"/>
                  <a:cs typeface="Times New Roman" panose="02020603050405020304" pitchFamily="18" charset="0"/>
                </a:endParaRPr>
              </a:p>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a:t>
                </a:r>
                <a:endParaRPr lang="el-GR" altLang="en-US">
                  <a:solidFill>
                    <a:srgbClr val="0000FF"/>
                  </a:solidFill>
                  <a:latin typeface="Times New Roman" panose="02020603050405020304" pitchFamily="18" charset="0"/>
                  <a:cs typeface="Times New Roman" panose="02020603050405020304" pitchFamily="18" charset="0"/>
                </a:endParaRPr>
              </a:p>
            </p:txBody>
          </p:sp>
          <p:sp>
            <p:nvSpPr>
              <p:cNvPr id="17444" name="Text Box 10"/>
              <p:cNvSpPr txBox="1">
                <a:spLocks noChangeArrowheads="1"/>
              </p:cNvSpPr>
              <p:nvPr/>
            </p:nvSpPr>
            <p:spPr bwMode="auto">
              <a:xfrm>
                <a:off x="6248400" y="4305300"/>
                <a:ext cx="441325"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χ</a:t>
                </a:r>
                <a:r>
                  <a:rPr lang="en-US" altLang="en-US" i="1">
                    <a:solidFill>
                      <a:srgbClr val="0000FF"/>
                    </a:solidFill>
                    <a:latin typeface="Times New Roman" panose="02020603050405020304" pitchFamily="18" charset="0"/>
                    <a:cs typeface="Arial" panose="020B0604020202020204" pitchFamily="34" charset="0"/>
                  </a:rPr>
                  <a:t> →</a:t>
                </a:r>
                <a:endParaRPr lang="en-US" altLang="en-US">
                  <a:solidFill>
                    <a:srgbClr val="0000FF"/>
                  </a:solidFill>
                  <a:latin typeface="Times New Roman" panose="02020603050405020304" pitchFamily="18" charset="0"/>
                  <a:cs typeface="Times New Roman" panose="02020603050405020304" pitchFamily="18" charset="0"/>
                </a:endParaRPr>
              </a:p>
            </p:txBody>
          </p:sp>
        </p:grpSp>
        <p:grpSp>
          <p:nvGrpSpPr>
            <p:cNvPr id="6" name="Group 5"/>
            <p:cNvGrpSpPr/>
            <p:nvPr/>
          </p:nvGrpSpPr>
          <p:grpSpPr>
            <a:xfrm>
              <a:off x="7615238" y="4305300"/>
              <a:ext cx="1239838" cy="1579563"/>
              <a:chOff x="7615238" y="4305300"/>
              <a:chExt cx="1239838" cy="1579563"/>
            </a:xfrm>
          </p:grpSpPr>
          <p:pic>
            <p:nvPicPr>
              <p:cNvPr id="17433" name="Picture 16" descr="DCTimg ann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6201" y="4587875"/>
                <a:ext cx="914400" cy="914400"/>
              </a:xfrm>
              <a:prstGeom prst="rect">
                <a:avLst/>
              </a:prstGeom>
              <a:noFill/>
              <a:ln w="6350">
                <a:solidFill>
                  <a:schemeClr val="tx1"/>
                </a:solidFill>
                <a:miter lim="800000"/>
                <a:headEnd/>
                <a:tailEnd/>
              </a:ln>
              <a:effectLst>
                <a:outerShdw blurRad="50800" dist="50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420" name="Text Box 26"/>
              <p:cNvSpPr txBox="1">
                <a:spLocks noChangeArrowheads="1"/>
              </p:cNvSpPr>
              <p:nvPr/>
            </p:nvSpPr>
            <p:spPr bwMode="auto">
              <a:xfrm>
                <a:off x="7747001" y="5548313"/>
                <a:ext cx="86995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600" b="1">
                    <a:solidFill>
                      <a:schemeClr val="tx1"/>
                    </a:solidFill>
                    <a:latin typeface="French Script MT" panose="03020402040607040605" pitchFamily="66" charset="0"/>
                    <a:cs typeface="Arial" panose="020B0604020202020204" pitchFamily="34" charset="0"/>
                  </a:rPr>
                  <a:t>F</a:t>
                </a:r>
                <a:r>
                  <a:rPr lang="en-US" altLang="en-US" sz="1400">
                    <a:solidFill>
                      <a:schemeClr val="tx1"/>
                    </a:solidFill>
                    <a:latin typeface="Times New Roman" panose="02020603050405020304" pitchFamily="18" charset="0"/>
                  </a:rPr>
                  <a:t>(</a:t>
                </a:r>
                <a:r>
                  <a:rPr lang="en-US" altLang="en-US" sz="1400" i="1">
                    <a:solidFill>
                      <a:schemeClr val="tx1"/>
                    </a:solidFill>
                    <a:latin typeface="Times New Roman" panose="02020603050405020304" pitchFamily="18" charset="0"/>
                  </a:rPr>
                  <a:t>v</a:t>
                </a:r>
                <a:r>
                  <a:rPr lang="en-US" altLang="en-US" sz="1400">
                    <a:solidFill>
                      <a:schemeClr val="tx1"/>
                    </a:solidFill>
                    <a:latin typeface="Times New Roman" panose="02020603050405020304" pitchFamily="18" charset="0"/>
                  </a:rPr>
                  <a:t>,</a:t>
                </a:r>
                <a:r>
                  <a:rPr lang="en-US" altLang="en-US" sz="1400" i="1">
                    <a:solidFill>
                      <a:schemeClr val="tx1"/>
                    </a:solidFill>
                    <a:latin typeface="Times New Roman" panose="02020603050405020304" pitchFamily="18" charset="0"/>
                  </a:rPr>
                  <a:t>u</a:t>
                </a:r>
                <a:r>
                  <a:rPr lang="en-US" altLang="en-US" sz="1400">
                    <a:solidFill>
                      <a:schemeClr val="tx1"/>
                    </a:solidFill>
                    <a:latin typeface="Times New Roman" panose="02020603050405020304" pitchFamily="18" charset="0"/>
                  </a:rPr>
                  <a:t>;</a:t>
                </a:r>
                <a:r>
                  <a:rPr lang="en-US" altLang="en-US" sz="1400" i="1">
                    <a:solidFill>
                      <a:schemeClr val="tx1"/>
                    </a:solidFill>
                    <a:latin typeface="Times New Roman" panose="02020603050405020304" pitchFamily="18" charset="0"/>
                  </a:rPr>
                  <a:t>r</a:t>
                </a:r>
                <a:r>
                  <a:rPr lang="en-US" altLang="en-US" sz="1400">
                    <a:solidFill>
                      <a:schemeClr val="tx1"/>
                    </a:solidFill>
                    <a:latin typeface="Times New Roman" panose="02020603050405020304" pitchFamily="18" charset="0"/>
                  </a:rPr>
                  <a:t>,</a:t>
                </a:r>
                <a:r>
                  <a:rPr lang="en-US" altLang="en-US" sz="1400" i="1">
                    <a:solidFill>
                      <a:schemeClr val="tx1"/>
                    </a:solidFill>
                    <a:latin typeface="Times New Roman" panose="02020603050405020304" pitchFamily="18" charset="0"/>
                  </a:rPr>
                  <a:t>c</a:t>
                </a:r>
                <a:r>
                  <a:rPr lang="en-US" altLang="en-US" sz="1400">
                    <a:solidFill>
                      <a:schemeClr val="tx1"/>
                    </a:solidFill>
                    <a:latin typeface="Times New Roman" panose="02020603050405020304" pitchFamily="18" charset="0"/>
                  </a:rPr>
                  <a:t>)</a:t>
                </a:r>
              </a:p>
            </p:txBody>
          </p:sp>
          <p:sp>
            <p:nvSpPr>
              <p:cNvPr id="17445" name="Text Box 10"/>
              <p:cNvSpPr txBox="1">
                <a:spLocks noChangeArrowheads="1"/>
              </p:cNvSpPr>
              <p:nvPr/>
            </p:nvSpPr>
            <p:spPr bwMode="auto">
              <a:xfrm>
                <a:off x="7615238" y="4305300"/>
                <a:ext cx="450850"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n-US" altLang="en-US" i="1">
                    <a:solidFill>
                      <a:srgbClr val="0000FF"/>
                    </a:solidFill>
                    <a:latin typeface="Times New Roman" panose="02020603050405020304" pitchFamily="18" charset="0"/>
                    <a:cs typeface="Times New Roman" panose="02020603050405020304" pitchFamily="18" charset="0"/>
                  </a:rPr>
                  <a:t>u</a:t>
                </a:r>
                <a:r>
                  <a:rPr lang="en-US" altLang="en-US" i="1">
                    <a:solidFill>
                      <a:srgbClr val="0000FF"/>
                    </a:solidFill>
                    <a:latin typeface="Times New Roman" panose="02020603050405020304" pitchFamily="18" charset="0"/>
                    <a:cs typeface="Arial" panose="020B0604020202020204" pitchFamily="34" charset="0"/>
                  </a:rPr>
                  <a:t> →</a:t>
                </a:r>
                <a:endParaRPr lang="en-US" altLang="en-US">
                  <a:solidFill>
                    <a:srgbClr val="0000FF"/>
                  </a:solidFill>
                  <a:latin typeface="Times New Roman" panose="02020603050405020304" pitchFamily="18" charset="0"/>
                  <a:cs typeface="Times New Roman" panose="02020603050405020304" pitchFamily="18" charset="0"/>
                </a:endParaRPr>
              </a:p>
            </p:txBody>
          </p:sp>
          <p:sp>
            <p:nvSpPr>
              <p:cNvPr id="17446" name="Text Box 10"/>
              <p:cNvSpPr txBox="1">
                <a:spLocks noChangeArrowheads="1"/>
              </p:cNvSpPr>
              <p:nvPr/>
            </p:nvSpPr>
            <p:spPr bwMode="auto">
              <a:xfrm>
                <a:off x="8594726" y="4489450"/>
                <a:ext cx="260350" cy="498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n-US" altLang="en-US" i="1">
                    <a:solidFill>
                      <a:srgbClr val="0000FF"/>
                    </a:solidFill>
                    <a:latin typeface="Times New Roman" panose="02020603050405020304" pitchFamily="18" charset="0"/>
                    <a:cs typeface="Times New Roman" panose="02020603050405020304" pitchFamily="18" charset="0"/>
                  </a:rPr>
                  <a:t>v</a:t>
                </a:r>
              </a:p>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a:t>
                </a:r>
                <a:endParaRPr lang="el-GR" altLang="en-US">
                  <a:solidFill>
                    <a:srgbClr val="0000FF"/>
                  </a:solidFill>
                  <a:latin typeface="Times New Roman" panose="02020603050405020304" pitchFamily="18" charset="0"/>
                  <a:cs typeface="Times New Roman" panose="02020603050405020304" pitchFamily="18" charset="0"/>
                </a:endParaRPr>
              </a:p>
            </p:txBody>
          </p:sp>
        </p:grpSp>
        <p:grpSp>
          <p:nvGrpSpPr>
            <p:cNvPr id="7" name="Group 6"/>
            <p:cNvGrpSpPr/>
            <p:nvPr/>
          </p:nvGrpSpPr>
          <p:grpSpPr>
            <a:xfrm>
              <a:off x="3109913" y="4305300"/>
              <a:ext cx="1563688" cy="1547813"/>
              <a:chOff x="3109913" y="4305300"/>
              <a:chExt cx="1563688" cy="1547813"/>
            </a:xfrm>
          </p:grpSpPr>
          <p:pic>
            <p:nvPicPr>
              <p:cNvPr id="17427" name="Picture 9" descr="CosBas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1" y="4587875"/>
                <a:ext cx="914400" cy="914400"/>
              </a:xfrm>
              <a:prstGeom prst="rect">
                <a:avLst/>
              </a:prstGeom>
              <a:noFill/>
              <a:ln w="6350">
                <a:solidFill>
                  <a:srgbClr val="000000"/>
                </a:solidFill>
                <a:miter lim="800000"/>
                <a:headEnd/>
                <a:tailEnd/>
              </a:ln>
              <a:effectLst>
                <a:outerShdw blurRad="50800" dist="50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417" name="Text Box 23"/>
              <p:cNvSpPr txBox="1">
                <a:spLocks noChangeArrowheads="1"/>
              </p:cNvSpPr>
              <p:nvPr/>
            </p:nvSpPr>
            <p:spPr bwMode="auto">
              <a:xfrm>
                <a:off x="3109913" y="5578475"/>
                <a:ext cx="1563688"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l-GR" altLang="en-US">
                    <a:cs typeface="Arial" panose="020B0604020202020204" pitchFamily="34" charset="0"/>
                  </a:rPr>
                  <a:t>Φ</a:t>
                </a:r>
                <a:r>
                  <a:rPr lang="en-US" altLang="en-US" sz="800">
                    <a:cs typeface="Arial" panose="020B0604020202020204" pitchFamily="34" charset="0"/>
                  </a:rPr>
                  <a:t> </a:t>
                </a:r>
                <a:r>
                  <a:rPr lang="en-US" altLang="en-US">
                    <a:cs typeface="Arial" panose="020B0604020202020204" pitchFamily="34" charset="0"/>
                  </a:rPr>
                  <a:t>=</a:t>
                </a:r>
                <a:r>
                  <a:rPr lang="en-US" altLang="en-US" sz="800">
                    <a:cs typeface="Arial" panose="020B0604020202020204" pitchFamily="34" charset="0"/>
                  </a:rPr>
                  <a:t> </a:t>
                </a:r>
                <a:r>
                  <a:rPr lang="en-US" altLang="en-US"/>
                  <a:t>col</a:t>
                </a:r>
                <a:r>
                  <a:rPr lang="en-US" altLang="en-US" sz="800"/>
                  <a:t> </a:t>
                </a:r>
                <a:r>
                  <a:rPr lang="en-US" altLang="en-US"/>
                  <a:t>cos</a:t>
                </a:r>
                <a:r>
                  <a:rPr lang="en-US" altLang="en-US" sz="800"/>
                  <a:t> </a:t>
                </a:r>
                <a:r>
                  <a:rPr lang="en-US" altLang="en-US">
                    <a:latin typeface="Times New Roman" panose="02020603050405020304" pitchFamily="18" charset="0"/>
                    <a:cs typeface="Times New Roman" panose="02020603050405020304" pitchFamily="18" charset="0"/>
                  </a:rPr>
                  <a:t>×</a:t>
                </a:r>
                <a:r>
                  <a:rPr lang="en-US" altLang="en-US" sz="800">
                    <a:cs typeface="Arial" panose="020B0604020202020204" pitchFamily="34" charset="0"/>
                  </a:rPr>
                  <a:t> </a:t>
                </a:r>
                <a:r>
                  <a:rPr lang="en-US" altLang="en-US">
                    <a:cs typeface="Arial" panose="020B0604020202020204" pitchFamily="34" charset="0"/>
                  </a:rPr>
                  <a:t>row</a:t>
                </a:r>
                <a:r>
                  <a:rPr lang="en-US" altLang="en-US" sz="800">
                    <a:cs typeface="Arial" panose="020B0604020202020204" pitchFamily="34" charset="0"/>
                  </a:rPr>
                  <a:t> </a:t>
                </a:r>
                <a:r>
                  <a:rPr lang="en-US" altLang="en-US">
                    <a:cs typeface="Arial" panose="020B0604020202020204" pitchFamily="34" charset="0"/>
                  </a:rPr>
                  <a:t>cos</a:t>
                </a:r>
                <a:endParaRPr lang="en-US" altLang="en-US">
                  <a:solidFill>
                    <a:schemeClr val="tx1"/>
                  </a:solidFill>
                </a:endParaRPr>
              </a:p>
            </p:txBody>
          </p:sp>
          <p:sp>
            <p:nvSpPr>
              <p:cNvPr id="17447" name="Text Box 10"/>
              <p:cNvSpPr txBox="1">
                <a:spLocks noChangeArrowheads="1"/>
              </p:cNvSpPr>
              <p:nvPr/>
            </p:nvSpPr>
            <p:spPr bwMode="auto">
              <a:xfrm>
                <a:off x="3203576" y="4489450"/>
                <a:ext cx="260350" cy="498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ρ</a:t>
                </a:r>
                <a:endParaRPr lang="en-US" altLang="en-US" i="1">
                  <a:solidFill>
                    <a:srgbClr val="0000FF"/>
                  </a:solidFill>
                  <a:latin typeface="Times New Roman" panose="02020603050405020304" pitchFamily="18" charset="0"/>
                  <a:cs typeface="Times New Roman" panose="02020603050405020304" pitchFamily="18" charset="0"/>
                </a:endParaRPr>
              </a:p>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a:t>
                </a:r>
                <a:endParaRPr lang="el-GR" altLang="en-US">
                  <a:solidFill>
                    <a:srgbClr val="0000FF"/>
                  </a:solidFill>
                  <a:latin typeface="Times New Roman" panose="02020603050405020304" pitchFamily="18" charset="0"/>
                  <a:cs typeface="Times New Roman" panose="02020603050405020304" pitchFamily="18" charset="0"/>
                </a:endParaRPr>
              </a:p>
            </p:txBody>
          </p:sp>
          <p:sp>
            <p:nvSpPr>
              <p:cNvPr id="17448" name="Text Box 10"/>
              <p:cNvSpPr txBox="1">
                <a:spLocks noChangeArrowheads="1"/>
              </p:cNvSpPr>
              <p:nvPr/>
            </p:nvSpPr>
            <p:spPr bwMode="auto">
              <a:xfrm>
                <a:off x="3355976" y="4305300"/>
                <a:ext cx="441325"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χ</a:t>
                </a:r>
                <a:r>
                  <a:rPr lang="en-US" altLang="en-US" i="1">
                    <a:solidFill>
                      <a:srgbClr val="0000FF"/>
                    </a:solidFill>
                    <a:latin typeface="Times New Roman" panose="02020603050405020304" pitchFamily="18" charset="0"/>
                    <a:cs typeface="Arial" panose="020B0604020202020204" pitchFamily="34" charset="0"/>
                  </a:rPr>
                  <a:t> →</a:t>
                </a:r>
                <a:endParaRPr lang="en-US" altLang="en-US">
                  <a:solidFill>
                    <a:srgbClr val="0000FF"/>
                  </a:solidFill>
                  <a:latin typeface="Times New Roman" panose="02020603050405020304" pitchFamily="18" charset="0"/>
                  <a:cs typeface="Times New Roman" panose="02020603050405020304" pitchFamily="18" charset="0"/>
                </a:endParaRPr>
              </a:p>
            </p:txBody>
          </p:sp>
        </p:grpSp>
        <p:grpSp>
          <p:nvGrpSpPr>
            <p:cNvPr id="8" name="Group 7"/>
            <p:cNvGrpSpPr/>
            <p:nvPr/>
          </p:nvGrpSpPr>
          <p:grpSpPr>
            <a:xfrm>
              <a:off x="1763713" y="4305300"/>
              <a:ext cx="1285875" cy="1549401"/>
              <a:chOff x="1763713" y="4305300"/>
              <a:chExt cx="1285875" cy="1549401"/>
            </a:xfrm>
          </p:grpSpPr>
          <p:pic>
            <p:nvPicPr>
              <p:cNvPr id="17425" name="Picture 7" descr="CosBas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1" y="4589463"/>
                <a:ext cx="914400" cy="914400"/>
              </a:xfrm>
              <a:prstGeom prst="rect">
                <a:avLst/>
              </a:prstGeom>
              <a:noFill/>
              <a:ln w="6350">
                <a:solidFill>
                  <a:schemeClr val="tx1"/>
                </a:solidFill>
                <a:miter lim="800000"/>
                <a:headEnd/>
                <a:tailEnd/>
              </a:ln>
              <a:effectLst>
                <a:outerShdw blurRad="50800" dist="50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415" name="Text Box 21"/>
              <p:cNvSpPr txBox="1">
                <a:spLocks noChangeArrowheads="1"/>
              </p:cNvSpPr>
              <p:nvPr/>
            </p:nvSpPr>
            <p:spPr bwMode="auto">
              <a:xfrm>
                <a:off x="1824038" y="5580063"/>
                <a:ext cx="12255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t>col cos: </a:t>
                </a:r>
                <a:r>
                  <a:rPr lang="en-US" altLang="en-US">
                    <a:latin typeface="Times New Roman" panose="02020603050405020304" pitchFamily="18" charset="0"/>
                  </a:rPr>
                  <a:t>(</a:t>
                </a:r>
                <a:r>
                  <a:rPr lang="en-US" altLang="en-US" i="1">
                    <a:latin typeface="Times New Roman" panose="02020603050405020304" pitchFamily="18" charset="0"/>
                  </a:rPr>
                  <a:t>u</a:t>
                </a:r>
                <a:r>
                  <a:rPr lang="en-US" altLang="en-US">
                    <a:latin typeface="Times New Roman" panose="02020603050405020304" pitchFamily="18" charset="0"/>
                  </a:rPr>
                  <a:t>=4, </a:t>
                </a:r>
                <a:r>
                  <a:rPr lang="el-GR" altLang="en-US" i="1">
                    <a:latin typeface="Times New Roman" panose="02020603050405020304" pitchFamily="18" charset="0"/>
                    <a:cs typeface="Times New Roman" panose="02020603050405020304" pitchFamily="18" charset="0"/>
                  </a:rPr>
                  <a:t>χ</a:t>
                </a:r>
                <a:r>
                  <a:rPr lang="en-US" altLang="en-US">
                    <a:latin typeface="Times New Roman" panose="02020603050405020304" pitchFamily="18" charset="0"/>
                    <a:cs typeface="Times New Roman" panose="02020603050405020304" pitchFamily="18" charset="0"/>
                  </a:rPr>
                  <a:t>)</a:t>
                </a:r>
                <a:endParaRPr lang="el-GR" altLang="en-US" i="1">
                  <a:latin typeface="Times New Roman" panose="02020603050405020304" pitchFamily="18" charset="0"/>
                  <a:cs typeface="Times New Roman" panose="02020603050405020304" pitchFamily="18" charset="0"/>
                </a:endParaRPr>
              </a:p>
            </p:txBody>
          </p:sp>
          <p:sp>
            <p:nvSpPr>
              <p:cNvPr id="17449" name="Text Box 10"/>
              <p:cNvSpPr txBox="1">
                <a:spLocks noChangeArrowheads="1"/>
              </p:cNvSpPr>
              <p:nvPr/>
            </p:nvSpPr>
            <p:spPr bwMode="auto">
              <a:xfrm>
                <a:off x="1763713" y="4489450"/>
                <a:ext cx="260350" cy="498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ρ</a:t>
                </a:r>
                <a:endParaRPr lang="en-US" altLang="en-US" i="1">
                  <a:solidFill>
                    <a:srgbClr val="0000FF"/>
                  </a:solidFill>
                  <a:latin typeface="Times New Roman" panose="02020603050405020304" pitchFamily="18" charset="0"/>
                  <a:cs typeface="Times New Roman" panose="02020603050405020304" pitchFamily="18" charset="0"/>
                </a:endParaRPr>
              </a:p>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a:t>
                </a:r>
                <a:endParaRPr lang="el-GR" altLang="en-US">
                  <a:solidFill>
                    <a:srgbClr val="0000FF"/>
                  </a:solidFill>
                  <a:latin typeface="Times New Roman" panose="02020603050405020304" pitchFamily="18" charset="0"/>
                  <a:cs typeface="Times New Roman" panose="02020603050405020304" pitchFamily="18" charset="0"/>
                </a:endParaRPr>
              </a:p>
            </p:txBody>
          </p:sp>
          <p:sp>
            <p:nvSpPr>
              <p:cNvPr id="17450" name="Text Box 10"/>
              <p:cNvSpPr txBox="1">
                <a:spLocks noChangeArrowheads="1"/>
              </p:cNvSpPr>
              <p:nvPr/>
            </p:nvSpPr>
            <p:spPr bwMode="auto">
              <a:xfrm>
                <a:off x="1916113" y="4305300"/>
                <a:ext cx="441325"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χ</a:t>
                </a:r>
                <a:r>
                  <a:rPr lang="en-US" altLang="en-US" i="1">
                    <a:solidFill>
                      <a:srgbClr val="0000FF"/>
                    </a:solidFill>
                    <a:latin typeface="Times New Roman" panose="02020603050405020304" pitchFamily="18" charset="0"/>
                    <a:cs typeface="Arial" panose="020B0604020202020204" pitchFamily="34" charset="0"/>
                  </a:rPr>
                  <a:t> →</a:t>
                </a:r>
                <a:endParaRPr lang="en-US" altLang="en-US">
                  <a:solidFill>
                    <a:srgbClr val="0000FF"/>
                  </a:solidFill>
                  <a:latin typeface="Times New Roman" panose="02020603050405020304" pitchFamily="18" charset="0"/>
                  <a:cs typeface="Times New Roman" panose="02020603050405020304" pitchFamily="18" charset="0"/>
                </a:endParaRPr>
              </a:p>
            </p:txBody>
          </p:sp>
        </p:grpSp>
        <p:grpSp>
          <p:nvGrpSpPr>
            <p:cNvPr id="9" name="Group 8"/>
            <p:cNvGrpSpPr/>
            <p:nvPr/>
          </p:nvGrpSpPr>
          <p:grpSpPr>
            <a:xfrm>
              <a:off x="323850" y="4305300"/>
              <a:ext cx="1320801" cy="1549401"/>
              <a:chOff x="323850" y="4305300"/>
              <a:chExt cx="1320801" cy="1549401"/>
            </a:xfrm>
          </p:grpSpPr>
          <p:pic>
            <p:nvPicPr>
              <p:cNvPr id="17439" name="Picture 8" descr="CosBas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513" y="4589463"/>
                <a:ext cx="914400" cy="914400"/>
              </a:xfrm>
              <a:prstGeom prst="rect">
                <a:avLst/>
              </a:prstGeom>
              <a:noFill/>
              <a:ln w="6350">
                <a:solidFill>
                  <a:schemeClr val="tx1"/>
                </a:solidFill>
                <a:miter lim="800000"/>
                <a:headEnd/>
                <a:tailEnd/>
              </a:ln>
              <a:effectLst>
                <a:outerShdw blurRad="50800" dist="50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416" name="Text Box 22"/>
              <p:cNvSpPr txBox="1">
                <a:spLocks noChangeArrowheads="1"/>
              </p:cNvSpPr>
              <p:nvPr/>
            </p:nvSpPr>
            <p:spPr bwMode="auto">
              <a:xfrm>
                <a:off x="360363" y="5580063"/>
                <a:ext cx="1284288"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t>row cos: </a:t>
                </a:r>
                <a:r>
                  <a:rPr lang="en-US" altLang="en-US">
                    <a:latin typeface="Times New Roman" panose="02020603050405020304" pitchFamily="18" charset="0"/>
                  </a:rPr>
                  <a:t>(</a:t>
                </a:r>
                <a:r>
                  <a:rPr lang="en-US" altLang="en-US" i="1">
                    <a:latin typeface="Times New Roman" panose="02020603050405020304" pitchFamily="18" charset="0"/>
                  </a:rPr>
                  <a:t>v</a:t>
                </a:r>
                <a:r>
                  <a:rPr lang="en-US" altLang="en-US">
                    <a:latin typeface="Times New Roman" panose="02020603050405020304" pitchFamily="18" charset="0"/>
                  </a:rPr>
                  <a:t>=4</a:t>
                </a:r>
                <a:r>
                  <a:rPr lang="en-US" altLang="en-US"/>
                  <a:t>, </a:t>
                </a:r>
                <a:r>
                  <a:rPr lang="el-GR" altLang="en-US" i="1">
                    <a:latin typeface="Times New Roman" panose="02020603050405020304" pitchFamily="18" charset="0"/>
                    <a:cs typeface="Times New Roman" panose="02020603050405020304" pitchFamily="18" charset="0"/>
                  </a:rPr>
                  <a:t>ρ</a:t>
                </a:r>
                <a:r>
                  <a:rPr lang="en-US" altLang="en-US">
                    <a:latin typeface="Times New Roman" panose="02020603050405020304" pitchFamily="18" charset="0"/>
                    <a:cs typeface="Times New Roman" panose="02020603050405020304" pitchFamily="18" charset="0"/>
                  </a:rPr>
                  <a:t>)</a:t>
                </a:r>
                <a:endParaRPr lang="el-GR" altLang="en-US" i="1">
                  <a:latin typeface="Times New Roman" panose="02020603050405020304" pitchFamily="18" charset="0"/>
                  <a:cs typeface="Times New Roman" panose="02020603050405020304" pitchFamily="18" charset="0"/>
                </a:endParaRPr>
              </a:p>
            </p:txBody>
          </p:sp>
          <p:sp>
            <p:nvSpPr>
              <p:cNvPr id="17451" name="Text Box 10"/>
              <p:cNvSpPr txBox="1">
                <a:spLocks noChangeArrowheads="1"/>
              </p:cNvSpPr>
              <p:nvPr/>
            </p:nvSpPr>
            <p:spPr bwMode="auto">
              <a:xfrm>
                <a:off x="323850" y="4489450"/>
                <a:ext cx="260350" cy="498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ρ</a:t>
                </a:r>
                <a:endParaRPr lang="en-US" altLang="en-US" i="1">
                  <a:solidFill>
                    <a:srgbClr val="0000FF"/>
                  </a:solidFill>
                  <a:latin typeface="Times New Roman" panose="02020603050405020304" pitchFamily="18" charset="0"/>
                  <a:cs typeface="Times New Roman" panose="02020603050405020304" pitchFamily="18" charset="0"/>
                </a:endParaRPr>
              </a:p>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a:t>
                </a:r>
                <a:endParaRPr lang="el-GR" altLang="en-US">
                  <a:solidFill>
                    <a:srgbClr val="0000FF"/>
                  </a:solidFill>
                  <a:latin typeface="Times New Roman" panose="02020603050405020304" pitchFamily="18" charset="0"/>
                  <a:cs typeface="Times New Roman" panose="02020603050405020304" pitchFamily="18" charset="0"/>
                </a:endParaRPr>
              </a:p>
            </p:txBody>
          </p:sp>
          <p:sp>
            <p:nvSpPr>
              <p:cNvPr id="17452" name="Text Box 10"/>
              <p:cNvSpPr txBox="1">
                <a:spLocks noChangeArrowheads="1"/>
              </p:cNvSpPr>
              <p:nvPr/>
            </p:nvSpPr>
            <p:spPr bwMode="auto">
              <a:xfrm>
                <a:off x="476250" y="4305300"/>
                <a:ext cx="441325"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χ</a:t>
                </a:r>
                <a:r>
                  <a:rPr lang="en-US" altLang="en-US" i="1">
                    <a:solidFill>
                      <a:srgbClr val="0000FF"/>
                    </a:solidFill>
                    <a:latin typeface="Times New Roman" panose="02020603050405020304" pitchFamily="18" charset="0"/>
                    <a:cs typeface="Arial" panose="020B0604020202020204" pitchFamily="34" charset="0"/>
                  </a:rPr>
                  <a:t> →</a:t>
                </a:r>
                <a:endParaRPr lang="en-US" altLang="en-US">
                  <a:solidFill>
                    <a:srgbClr val="0000FF"/>
                  </a:solidFill>
                  <a:latin typeface="Times New Roman" panose="02020603050405020304" pitchFamily="18" charset="0"/>
                  <a:cs typeface="Times New Roman" panose="02020603050405020304" pitchFamily="18" charset="0"/>
                </a:endParaRPr>
              </a:p>
            </p:txBody>
          </p:sp>
        </p:grpSp>
        <p:grpSp>
          <p:nvGrpSpPr>
            <p:cNvPr id="10" name="Group 9"/>
            <p:cNvGrpSpPr/>
            <p:nvPr/>
          </p:nvGrpSpPr>
          <p:grpSpPr>
            <a:xfrm>
              <a:off x="4527550" y="4305300"/>
              <a:ext cx="1570038" cy="1547813"/>
              <a:chOff x="4527550" y="4305300"/>
              <a:chExt cx="1570038" cy="1547813"/>
            </a:xfrm>
          </p:grpSpPr>
          <p:pic>
            <p:nvPicPr>
              <p:cNvPr id="17424" name="Picture 5" descr="8x8 bloc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4587875"/>
                <a:ext cx="914400" cy="914400"/>
              </a:xfrm>
              <a:prstGeom prst="rect">
                <a:avLst/>
              </a:prstGeom>
              <a:noFill/>
              <a:ln w="6350">
                <a:solidFill>
                  <a:srgbClr val="000000"/>
                </a:solidFill>
                <a:miter lim="800000"/>
                <a:headEnd/>
                <a:tailEnd/>
              </a:ln>
              <a:effectLst>
                <a:outerShdw blurRad="50800" dist="50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418" name="Text Box 24"/>
              <p:cNvSpPr txBox="1">
                <a:spLocks noChangeArrowheads="1"/>
              </p:cNvSpPr>
              <p:nvPr/>
            </p:nvSpPr>
            <p:spPr bwMode="auto">
              <a:xfrm>
                <a:off x="4584700" y="5578475"/>
                <a:ext cx="1512888"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t>8x8</a:t>
                </a:r>
                <a:r>
                  <a:rPr lang="en-US" altLang="en-US" sz="800"/>
                  <a:t> </a:t>
                </a:r>
                <a:r>
                  <a:rPr lang="en-US" altLang="en-US"/>
                  <a:t>block</a:t>
                </a:r>
                <a:r>
                  <a:rPr lang="en-US" altLang="en-US" sz="800"/>
                  <a:t> </a:t>
                </a:r>
                <a:r>
                  <a:rPr lang="en-US" altLang="en-US"/>
                  <a:t>of</a:t>
                </a:r>
                <a:r>
                  <a:rPr lang="en-US" altLang="en-US" sz="800"/>
                  <a:t> </a:t>
                </a:r>
                <a:r>
                  <a:rPr lang="en-US" altLang="en-US" b="1">
                    <a:latin typeface="Times New Roman" panose="02020603050405020304" pitchFamily="18" charset="0"/>
                  </a:rPr>
                  <a:t>I</a:t>
                </a:r>
                <a:r>
                  <a:rPr lang="en-US" altLang="en-US" sz="800" b="1">
                    <a:latin typeface="Times New Roman" panose="02020603050405020304" pitchFamily="18" charset="0"/>
                  </a:rPr>
                  <a:t> </a:t>
                </a:r>
                <a:r>
                  <a:rPr lang="en-US" altLang="en-US" b="1">
                    <a:latin typeface="Times New Roman" panose="02020603050405020304" pitchFamily="18" charset="0"/>
                  </a:rPr>
                  <a:t>@</a:t>
                </a:r>
                <a:r>
                  <a:rPr lang="en-US" altLang="en-US" sz="800" b="1">
                    <a:latin typeface="Times New Roman" panose="02020603050405020304" pitchFamily="18" charset="0"/>
                  </a:rPr>
                  <a:t> </a:t>
                </a:r>
                <a:r>
                  <a:rPr lang="en-US" altLang="en-US">
                    <a:latin typeface="Times New Roman" panose="02020603050405020304" pitchFamily="18" charset="0"/>
                  </a:rPr>
                  <a:t>(</a:t>
                </a:r>
                <a:r>
                  <a:rPr lang="en-US" altLang="en-US" i="1">
                    <a:latin typeface="Times New Roman" panose="02020603050405020304" pitchFamily="18" charset="0"/>
                  </a:rPr>
                  <a:t>r</a:t>
                </a:r>
                <a:r>
                  <a:rPr lang="en-US" altLang="en-US">
                    <a:latin typeface="Times New Roman" panose="02020603050405020304" pitchFamily="18" charset="0"/>
                  </a:rPr>
                  <a:t>,</a:t>
                </a:r>
                <a:r>
                  <a:rPr lang="en-US" altLang="en-US" i="1">
                    <a:latin typeface="Times New Roman" panose="02020603050405020304" pitchFamily="18" charset="0"/>
                  </a:rPr>
                  <a:t>c</a:t>
                </a:r>
                <a:r>
                  <a:rPr lang="en-US" altLang="en-US">
                    <a:latin typeface="Times New Roman" panose="02020603050405020304" pitchFamily="18" charset="0"/>
                  </a:rPr>
                  <a:t>)</a:t>
                </a:r>
              </a:p>
            </p:txBody>
          </p:sp>
          <p:sp>
            <p:nvSpPr>
              <p:cNvPr id="17453" name="Text Box 10"/>
              <p:cNvSpPr txBox="1">
                <a:spLocks noChangeArrowheads="1"/>
              </p:cNvSpPr>
              <p:nvPr/>
            </p:nvSpPr>
            <p:spPr bwMode="auto">
              <a:xfrm>
                <a:off x="4527550" y="4489450"/>
                <a:ext cx="401638" cy="498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n-US" altLang="en-US" i="1">
                    <a:solidFill>
                      <a:srgbClr val="0000FF"/>
                    </a:solidFill>
                    <a:latin typeface="Times New Roman" panose="02020603050405020304" pitchFamily="18" charset="0"/>
                    <a:cs typeface="Times New Roman" panose="02020603050405020304" pitchFamily="18" charset="0"/>
                  </a:rPr>
                  <a:t>r</a:t>
                </a:r>
                <a:r>
                  <a:rPr lang="en-US" altLang="en-US">
                    <a:solidFill>
                      <a:srgbClr val="0000FF"/>
                    </a:solidFill>
                    <a:latin typeface="Times New Roman" panose="02020603050405020304" pitchFamily="18" charset="0"/>
                    <a:cs typeface="Times New Roman" panose="02020603050405020304" pitchFamily="18" charset="0"/>
                  </a:rPr>
                  <a:t>+</a:t>
                </a:r>
                <a:r>
                  <a:rPr lang="el-GR" altLang="en-US" i="1">
                    <a:solidFill>
                      <a:srgbClr val="0000FF"/>
                    </a:solidFill>
                    <a:latin typeface="Times New Roman" panose="02020603050405020304" pitchFamily="18" charset="0"/>
                    <a:cs typeface="Times New Roman" panose="02020603050405020304" pitchFamily="18" charset="0"/>
                  </a:rPr>
                  <a:t>ρ</a:t>
                </a:r>
                <a:endParaRPr lang="en-US" altLang="en-US" i="1">
                  <a:solidFill>
                    <a:srgbClr val="0000FF"/>
                  </a:solidFill>
                  <a:latin typeface="Times New Roman" panose="02020603050405020304" pitchFamily="18" charset="0"/>
                  <a:cs typeface="Times New Roman" panose="02020603050405020304" pitchFamily="18" charset="0"/>
                </a:endParaRPr>
              </a:p>
              <a:p>
                <a:pPr>
                  <a:lnSpc>
                    <a:spcPts val="1600"/>
                  </a:lnSpc>
                </a:pPr>
                <a:r>
                  <a:rPr lang="el-GR" altLang="en-US" i="1">
                    <a:solidFill>
                      <a:srgbClr val="0000FF"/>
                    </a:solidFill>
                    <a:latin typeface="Times New Roman" panose="02020603050405020304" pitchFamily="18" charset="0"/>
                    <a:cs typeface="Times New Roman" panose="02020603050405020304" pitchFamily="18" charset="0"/>
                  </a:rPr>
                  <a:t>↓</a:t>
                </a:r>
                <a:endParaRPr lang="el-GR" altLang="en-US">
                  <a:solidFill>
                    <a:srgbClr val="0000FF"/>
                  </a:solidFill>
                  <a:latin typeface="Times New Roman" panose="02020603050405020304" pitchFamily="18" charset="0"/>
                  <a:cs typeface="Times New Roman" panose="02020603050405020304" pitchFamily="18" charset="0"/>
                </a:endParaRPr>
              </a:p>
            </p:txBody>
          </p:sp>
          <p:sp>
            <p:nvSpPr>
              <p:cNvPr id="17454" name="Text Box 10"/>
              <p:cNvSpPr txBox="1">
                <a:spLocks noChangeArrowheads="1"/>
              </p:cNvSpPr>
              <p:nvPr/>
            </p:nvSpPr>
            <p:spPr bwMode="auto">
              <a:xfrm>
                <a:off x="4795838" y="4305300"/>
                <a:ext cx="595313"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ts val="1600"/>
                  </a:lnSpc>
                </a:pPr>
                <a:r>
                  <a:rPr lang="en-US" altLang="en-US" i="1">
                    <a:solidFill>
                      <a:srgbClr val="0000FF"/>
                    </a:solidFill>
                    <a:latin typeface="Times New Roman" panose="02020603050405020304" pitchFamily="18" charset="0"/>
                    <a:cs typeface="Times New Roman" panose="02020603050405020304" pitchFamily="18" charset="0"/>
                  </a:rPr>
                  <a:t>c</a:t>
                </a:r>
                <a:r>
                  <a:rPr lang="en-US" altLang="en-US">
                    <a:solidFill>
                      <a:srgbClr val="0000FF"/>
                    </a:solidFill>
                    <a:latin typeface="Times New Roman" panose="02020603050405020304" pitchFamily="18" charset="0"/>
                    <a:cs typeface="Times New Roman" panose="02020603050405020304" pitchFamily="18" charset="0"/>
                  </a:rPr>
                  <a:t>+</a:t>
                </a:r>
                <a:r>
                  <a:rPr lang="el-GR" altLang="en-US" i="1">
                    <a:solidFill>
                      <a:srgbClr val="0000FF"/>
                    </a:solidFill>
                    <a:latin typeface="Times New Roman" panose="02020603050405020304" pitchFamily="18" charset="0"/>
                    <a:cs typeface="Times New Roman" panose="02020603050405020304" pitchFamily="18" charset="0"/>
                  </a:rPr>
                  <a:t>χ</a:t>
                </a:r>
                <a:r>
                  <a:rPr lang="en-US" altLang="en-US" i="1">
                    <a:solidFill>
                      <a:srgbClr val="0000FF"/>
                    </a:solidFill>
                    <a:latin typeface="Times New Roman" panose="02020603050405020304" pitchFamily="18" charset="0"/>
                    <a:cs typeface="Arial" panose="020B0604020202020204" pitchFamily="34" charset="0"/>
                  </a:rPr>
                  <a:t> →</a:t>
                </a:r>
                <a:endParaRPr lang="en-US" altLang="en-US">
                  <a:solidFill>
                    <a:srgbClr val="0000FF"/>
                  </a:solidFill>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7239000" y="4638675"/>
              <a:ext cx="428625" cy="390526"/>
              <a:chOff x="7239000" y="4638675"/>
              <a:chExt cx="428625" cy="390526"/>
            </a:xfrm>
          </p:grpSpPr>
          <p:sp>
            <p:nvSpPr>
              <p:cNvPr id="17423" name="Text Box 19"/>
              <p:cNvSpPr txBox="1">
                <a:spLocks noChangeArrowheads="1"/>
              </p:cNvSpPr>
              <p:nvPr/>
            </p:nvSpPr>
            <p:spPr bwMode="auto">
              <a:xfrm>
                <a:off x="7239000" y="4638675"/>
                <a:ext cx="42862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ym typeface="Symbol" panose="05050102010706020507" pitchFamily="18" charset="2"/>
                  </a:rPr>
                  <a:t></a:t>
                </a:r>
                <a:r>
                  <a:rPr lang="en-US" altLang="en-US" sz="800">
                    <a:sym typeface="Symbol" panose="05050102010706020507" pitchFamily="18" charset="2"/>
                  </a:rPr>
                  <a:t> </a:t>
                </a:r>
                <a:r>
                  <a:rPr lang="en-US" altLang="en-US">
                    <a:sym typeface="Symbol" panose="05050102010706020507" pitchFamily="18" charset="2"/>
                  </a:rPr>
                  <a:t></a:t>
                </a:r>
              </a:p>
            </p:txBody>
          </p:sp>
          <p:sp>
            <p:nvSpPr>
              <p:cNvPr id="17462" name="Text Box 19"/>
              <p:cNvSpPr txBox="1">
                <a:spLocks noChangeArrowheads="1"/>
              </p:cNvSpPr>
              <p:nvPr/>
            </p:nvSpPr>
            <p:spPr bwMode="auto">
              <a:xfrm>
                <a:off x="7272338" y="4754563"/>
                <a:ext cx="37782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l-GR" altLang="en-US" i="1">
                    <a:latin typeface="Times New Roman" panose="02020603050405020304" pitchFamily="18" charset="0"/>
                    <a:cs typeface="Times New Roman" panose="02020603050405020304" pitchFamily="18" charset="0"/>
                    <a:sym typeface="Symbol" panose="05050102010706020507" pitchFamily="18" charset="2"/>
                  </a:rPr>
                  <a:t>ρ</a:t>
                </a:r>
                <a:r>
                  <a:rPr lang="en-US" altLang="en-US" sz="800">
                    <a:latin typeface="Times New Roman" panose="02020603050405020304" pitchFamily="18" charset="0"/>
                    <a:cs typeface="Times New Roman" panose="02020603050405020304" pitchFamily="18" charset="0"/>
                    <a:sym typeface="Symbol" panose="05050102010706020507" pitchFamily="18" charset="2"/>
                  </a:rPr>
                  <a:t> </a:t>
                </a:r>
                <a:r>
                  <a:rPr lang="en-US" altLang="en-US" sz="800">
                    <a:sym typeface="Symbol" panose="05050102010706020507" pitchFamily="18" charset="2"/>
                  </a:rPr>
                  <a:t> </a:t>
                </a:r>
                <a:r>
                  <a:rPr lang="el-GR" altLang="en-US" i="1">
                    <a:latin typeface="Times New Roman" panose="02020603050405020304" pitchFamily="18" charset="0"/>
                    <a:cs typeface="Times New Roman" panose="02020603050405020304" pitchFamily="18" charset="0"/>
                    <a:sym typeface="Symbol" panose="05050102010706020507" pitchFamily="18" charset="2"/>
                  </a:rPr>
                  <a:t>χ</a:t>
                </a:r>
              </a:p>
            </p:txBody>
          </p:sp>
        </p:grpSp>
      </p:grpSp>
      <p:sp>
        <p:nvSpPr>
          <p:cNvPr id="17437" name="Line 29"/>
          <p:cNvSpPr>
            <a:spLocks noChangeShapeType="1"/>
          </p:cNvSpPr>
          <p:nvPr/>
        </p:nvSpPr>
        <p:spPr bwMode="auto">
          <a:xfrm>
            <a:off x="8213725" y="4445000"/>
            <a:ext cx="0" cy="533400"/>
          </a:xfrm>
          <a:prstGeom prst="line">
            <a:avLst/>
          </a:prstGeom>
          <a:noFill/>
          <a:ln w="9525">
            <a:solidFill>
              <a:srgbClr val="FF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0159" dir="4294309" algn="ctr" rotWithShape="0">
                    <a:schemeClr val="bg2"/>
                  </a:outerShdw>
                </a:effectLst>
              </a14:hiddenEffects>
            </a:ext>
          </a:extLst>
        </p:spPr>
        <p:txBody>
          <a:bodyPr wrap="none">
            <a:spAutoFit/>
          </a:bodyPr>
          <a:lstStyle/>
          <a:p>
            <a:endParaRPr lang="en-US"/>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24</a:t>
            </a:fld>
            <a:endParaRPr lang="en-US"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0" name="Group 18"/>
          <p:cNvGrpSpPr>
            <a:grpSpLocks/>
          </p:cNvGrpSpPr>
          <p:nvPr/>
        </p:nvGrpSpPr>
        <p:grpSpPr bwMode="auto">
          <a:xfrm>
            <a:off x="1143000" y="1749425"/>
            <a:ext cx="7772400" cy="4270375"/>
            <a:chOff x="720" y="1102"/>
            <a:chExt cx="4896" cy="2690"/>
          </a:xfrm>
        </p:grpSpPr>
        <p:pic>
          <p:nvPicPr>
            <p:cNvPr id="18449" name="Picture 17" descr="DCT Mult 4"/>
            <p:cNvPicPr>
              <a:picLocks noChangeAspect="1" noChangeArrowheads="1"/>
            </p:cNvPicPr>
            <p:nvPr/>
          </p:nvPicPr>
          <p:blipFill>
            <a:blip r:embed="rId2" cstate="print">
              <a:extLst>
                <a:ext uri="{28A0092B-C50C-407E-A947-70E740481C1C}">
                  <a14:useLocalDpi xmlns:a14="http://schemas.microsoft.com/office/drawing/2010/main" val="0"/>
                </a:ext>
              </a:extLst>
            </a:blip>
            <a:srcRect b="7889"/>
            <a:stretch>
              <a:fillRect/>
            </a:stretch>
          </p:blipFill>
          <p:spPr bwMode="auto">
            <a:xfrm>
              <a:off x="720" y="1102"/>
              <a:ext cx="4896" cy="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 Box 7"/>
            <p:cNvSpPr txBox="1">
              <a:spLocks noChangeArrowheads="1"/>
            </p:cNvSpPr>
            <p:nvPr/>
          </p:nvSpPr>
          <p:spPr bwMode="auto">
            <a:xfrm>
              <a:off x="4510" y="3256"/>
              <a:ext cx="191"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600">
                  <a:cs typeface="Arial" panose="020B0604020202020204" pitchFamily="34" charset="0"/>
                </a:rPr>
                <a:t>×</a:t>
              </a:r>
            </a:p>
          </p:txBody>
        </p:sp>
        <p:sp>
          <p:nvSpPr>
            <p:cNvPr id="18440" name="Text Box 8"/>
            <p:cNvSpPr txBox="1">
              <a:spLocks noChangeArrowheads="1"/>
            </p:cNvSpPr>
            <p:nvPr/>
          </p:nvSpPr>
          <p:spPr bwMode="auto">
            <a:xfrm>
              <a:off x="4464" y="2655"/>
              <a:ext cx="27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l-GR" altLang="en-US" sz="1600">
                  <a:cs typeface="Arial" panose="020B0604020202020204" pitchFamily="34" charset="0"/>
                </a:rPr>
                <a:t>ΣΣ</a:t>
              </a:r>
            </a:p>
          </p:txBody>
        </p:sp>
        <p:sp>
          <p:nvSpPr>
            <p:cNvPr id="18441" name="Text Box 9"/>
            <p:cNvSpPr txBox="1">
              <a:spLocks noChangeArrowheads="1"/>
            </p:cNvSpPr>
            <p:nvPr/>
          </p:nvSpPr>
          <p:spPr bwMode="auto">
            <a:xfrm>
              <a:off x="4750" y="2655"/>
              <a:ext cx="18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l-GR" altLang="en-US" sz="1600">
                  <a:cs typeface="Arial" panose="020B0604020202020204" pitchFamily="34" charset="0"/>
                </a:rPr>
                <a:t>↑</a:t>
              </a:r>
            </a:p>
          </p:txBody>
        </p:sp>
        <p:sp>
          <p:nvSpPr>
            <p:cNvPr id="18442" name="Text Box 10"/>
            <p:cNvSpPr txBox="1">
              <a:spLocks noChangeArrowheads="1"/>
            </p:cNvSpPr>
            <p:nvPr/>
          </p:nvSpPr>
          <p:spPr bwMode="auto">
            <a:xfrm>
              <a:off x="4750" y="3236"/>
              <a:ext cx="18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l-GR" altLang="en-US" sz="1600">
                  <a:cs typeface="Arial" panose="020B0604020202020204" pitchFamily="34" charset="0"/>
                </a:rPr>
                <a:t>↑</a:t>
              </a:r>
            </a:p>
          </p:txBody>
        </p:sp>
        <p:sp>
          <p:nvSpPr>
            <p:cNvPr id="18448" name="Text Box 16"/>
            <p:cNvSpPr txBox="1">
              <a:spLocks noChangeArrowheads="1"/>
            </p:cNvSpPr>
            <p:nvPr/>
          </p:nvSpPr>
          <p:spPr bwMode="auto">
            <a:xfrm>
              <a:off x="4493" y="2758"/>
              <a:ext cx="236" cy="1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defTabSz="820738">
                <a:defRPr sz="1200">
                  <a:solidFill>
                    <a:schemeClr val="tx2"/>
                  </a:solidFill>
                  <a:latin typeface="Arial" panose="020B0604020202020204" pitchFamily="34" charset="0"/>
                </a:defRPr>
              </a:lvl2pPr>
              <a:lvl3pPr defTabSz="820738">
                <a:defRPr sz="1200">
                  <a:solidFill>
                    <a:schemeClr val="tx2"/>
                  </a:solidFill>
                  <a:latin typeface="Arial" panose="020B0604020202020204" pitchFamily="34" charset="0"/>
                </a:defRPr>
              </a:lvl3pPr>
              <a:lvl4pPr defTabSz="820738">
                <a:defRPr sz="1200">
                  <a:solidFill>
                    <a:schemeClr val="tx2"/>
                  </a:solidFill>
                  <a:latin typeface="Arial" panose="020B0604020202020204" pitchFamily="34" charset="0"/>
                </a:defRPr>
              </a:lvl4pPr>
              <a:lvl5pPr defTabSz="820738">
                <a:defRPr sz="1200">
                  <a:solidFill>
                    <a:schemeClr val="tx2"/>
                  </a:solidFill>
                  <a:latin typeface="Arial" panose="020B0604020202020204" pitchFamily="34" charset="0"/>
                </a:defRPr>
              </a:lvl5pPr>
              <a:lvl6pPr algn="ctr" defTabSz="820738" eaLnBrk="0" fontAlgn="base" hangingPunct="0">
                <a:spcBef>
                  <a:spcPct val="0"/>
                </a:spcBef>
                <a:spcAft>
                  <a:spcPct val="0"/>
                </a:spcAft>
                <a:defRPr sz="1200">
                  <a:solidFill>
                    <a:schemeClr val="tx2"/>
                  </a:solidFill>
                  <a:latin typeface="Arial" panose="020B0604020202020204" pitchFamily="34" charset="0"/>
                </a:defRPr>
              </a:lvl6pPr>
              <a:lvl7pPr algn="ctr" defTabSz="820738" eaLnBrk="0" fontAlgn="base" hangingPunct="0">
                <a:spcBef>
                  <a:spcPct val="0"/>
                </a:spcBef>
                <a:spcAft>
                  <a:spcPct val="0"/>
                </a:spcAft>
                <a:defRPr sz="1200">
                  <a:solidFill>
                    <a:schemeClr val="tx2"/>
                  </a:solidFill>
                  <a:latin typeface="Arial" panose="020B0604020202020204" pitchFamily="34" charset="0"/>
                </a:defRPr>
              </a:lvl7pPr>
              <a:lvl8pPr algn="ctr" defTabSz="820738" eaLnBrk="0" fontAlgn="base" hangingPunct="0">
                <a:spcBef>
                  <a:spcPct val="0"/>
                </a:spcBef>
                <a:spcAft>
                  <a:spcPct val="0"/>
                </a:spcAft>
                <a:defRPr sz="1200">
                  <a:solidFill>
                    <a:schemeClr val="tx2"/>
                  </a:solidFill>
                  <a:latin typeface="Arial" panose="020B0604020202020204" pitchFamily="34" charset="0"/>
                </a:defRPr>
              </a:lvl8pPr>
              <a:lvl9pPr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000">
                  <a:latin typeface="Symbol" panose="05050102010706020507" pitchFamily="18" charset="2"/>
                </a:rPr>
                <a:t>r</a:t>
              </a:r>
              <a:r>
                <a:rPr lang="en-US" altLang="en-US" sz="800">
                  <a:latin typeface="Symbol" panose="05050102010706020507" pitchFamily="18" charset="2"/>
                </a:rPr>
                <a:t>  </a:t>
              </a:r>
              <a:r>
                <a:rPr lang="en-US" altLang="en-US" sz="1000">
                  <a:latin typeface="Symbol" panose="05050102010706020507" pitchFamily="18" charset="2"/>
                </a:rPr>
                <a:t>c</a:t>
              </a:r>
            </a:p>
          </p:txBody>
        </p:sp>
      </p:grpSp>
      <p:sp>
        <p:nvSpPr>
          <p:cNvPr id="18438" name="Rectangle 2"/>
          <p:cNvSpPr>
            <a:spLocks noGrp="1" noChangeArrowheads="1"/>
          </p:cNvSpPr>
          <p:nvPr>
            <p:ph type="title"/>
          </p:nvPr>
        </p:nvSpPr>
        <p:spPr>
          <a:xfrm>
            <a:off x="381000" y="914400"/>
            <a:ext cx="8382000" cy="725488"/>
          </a:xfrm>
        </p:spPr>
        <p:txBody>
          <a:bodyPr/>
          <a:lstStyle/>
          <a:p>
            <a:pPr algn="ctr"/>
            <a:r>
              <a:rPr lang="en-US" altLang="en-US" smtClean="0"/>
              <a:t>Forward Discrete Cosine Transform</a:t>
            </a:r>
            <a:endParaRPr lang="en-US" altLang="en-US" smtClean="0">
              <a:cs typeface="Times New Roman" panose="02020603050405020304" pitchFamily="18" charset="0"/>
              <a:sym typeface="Symbol" panose="05050102010706020507" pitchFamily="18" charset="2"/>
            </a:endParaRPr>
          </a:p>
        </p:txBody>
      </p:sp>
      <p:sp>
        <p:nvSpPr>
          <p:cNvPr id="18443" name="Text Box 11"/>
          <p:cNvSpPr txBox="1">
            <a:spLocks noChangeArrowheads="1"/>
          </p:cNvSpPr>
          <p:nvPr/>
        </p:nvSpPr>
        <p:spPr bwMode="auto">
          <a:xfrm>
            <a:off x="457200" y="1812925"/>
            <a:ext cx="1981200" cy="1069975"/>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50000"/>
              </a:spcBef>
            </a:pPr>
            <a:r>
              <a:rPr lang="en-US" altLang="en-US" sz="1600">
                <a:latin typeface="Comic Sans MS" panose="030F0702030302020204" pitchFamily="66" charset="0"/>
              </a:rPr>
              <a:t>F{</a:t>
            </a:r>
            <a:r>
              <a:rPr lang="en-US" altLang="en-US" sz="1600" b="1">
                <a:latin typeface="Comic Sans MS" panose="030F0702030302020204" pitchFamily="66" charset="0"/>
              </a:rPr>
              <a:t>I</a:t>
            </a:r>
            <a:r>
              <a:rPr lang="en-US" altLang="en-US" sz="1600">
                <a:latin typeface="Comic Sans MS" panose="030F0702030302020204" pitchFamily="66" charset="0"/>
              </a:rPr>
              <a:t>}(0,0;</a:t>
            </a:r>
            <a:r>
              <a:rPr lang="en-US" altLang="en-US" sz="1600" i="1">
                <a:latin typeface="Comic Sans MS" panose="030F0702030302020204" pitchFamily="66" charset="0"/>
              </a:rPr>
              <a:t>r</a:t>
            </a:r>
            <a:r>
              <a:rPr lang="en-US" altLang="en-US" sz="1600">
                <a:latin typeface="Comic Sans MS" panose="030F0702030302020204" pitchFamily="66" charset="0"/>
              </a:rPr>
              <a:t>,</a:t>
            </a:r>
            <a:r>
              <a:rPr lang="en-US" altLang="en-US" sz="1600" i="1">
                <a:latin typeface="Comic Sans MS" panose="030F0702030302020204" pitchFamily="66" charset="0"/>
              </a:rPr>
              <a:t>c</a:t>
            </a:r>
            <a:r>
              <a:rPr lang="en-US" altLang="en-US" sz="1600">
                <a:latin typeface="Comic Sans MS" panose="030F0702030302020204" pitchFamily="66" charset="0"/>
              </a:rPr>
              <a:t>) is the DC component of the 8x8 block from </a:t>
            </a:r>
            <a:r>
              <a:rPr lang="en-US" altLang="en-US" sz="1600" b="1">
                <a:latin typeface="Comic Sans MS" panose="030F0702030302020204" pitchFamily="66" charset="0"/>
              </a:rPr>
              <a:t>I</a:t>
            </a:r>
            <a:r>
              <a:rPr lang="en-US" altLang="en-US" sz="1600">
                <a:latin typeface="Comic Sans MS" panose="030F0702030302020204" pitchFamily="66" charset="0"/>
              </a:rPr>
              <a:t> at (</a:t>
            </a:r>
            <a:r>
              <a:rPr lang="en-US" altLang="en-US" sz="1600" i="1">
                <a:latin typeface="Comic Sans MS" panose="030F0702030302020204" pitchFamily="66" charset="0"/>
              </a:rPr>
              <a:t>r</a:t>
            </a:r>
            <a:r>
              <a:rPr lang="en-US" altLang="en-US" sz="1600">
                <a:latin typeface="Comic Sans MS" panose="030F0702030302020204" pitchFamily="66" charset="0"/>
              </a:rPr>
              <a:t>,</a:t>
            </a:r>
            <a:r>
              <a:rPr lang="en-US" altLang="en-US" sz="1600" i="1">
                <a:latin typeface="Comic Sans MS" panose="030F0702030302020204" pitchFamily="66" charset="0"/>
              </a:rPr>
              <a:t>c</a:t>
            </a:r>
            <a:r>
              <a:rPr lang="en-US" altLang="en-US" sz="1600">
                <a:latin typeface="Comic Sans MS" panose="030F0702030302020204" pitchFamily="66" charset="0"/>
              </a:rPr>
              <a:t>) …</a:t>
            </a:r>
          </a:p>
        </p:txBody>
      </p:sp>
      <p:sp>
        <p:nvSpPr>
          <p:cNvPr id="18444" name="Text Box 13"/>
          <p:cNvSpPr txBox="1">
            <a:spLocks noChangeArrowheads="1"/>
          </p:cNvSpPr>
          <p:nvPr/>
        </p:nvSpPr>
        <p:spPr bwMode="auto">
          <a:xfrm>
            <a:off x="6629400" y="2057400"/>
            <a:ext cx="2057400" cy="825500"/>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50000"/>
              </a:spcBef>
            </a:pPr>
            <a:r>
              <a:rPr lang="en-US" altLang="en-US" sz="1600">
                <a:latin typeface="Comic Sans MS" panose="030F0702030302020204" pitchFamily="66" charset="0"/>
              </a:rPr>
              <a:t>…the others are the AC components, e.g. F{</a:t>
            </a:r>
            <a:r>
              <a:rPr lang="en-US" altLang="en-US" sz="1600" b="1">
                <a:latin typeface="Comic Sans MS" panose="030F0702030302020204" pitchFamily="66" charset="0"/>
              </a:rPr>
              <a:t>I</a:t>
            </a:r>
            <a:r>
              <a:rPr lang="en-US" altLang="en-US" sz="1600">
                <a:latin typeface="Comic Sans MS" panose="030F0702030302020204" pitchFamily="66" charset="0"/>
              </a:rPr>
              <a:t>}(4,4;</a:t>
            </a:r>
            <a:r>
              <a:rPr lang="en-US" altLang="en-US" sz="1600" i="1">
                <a:latin typeface="Comic Sans MS" panose="030F0702030302020204" pitchFamily="66" charset="0"/>
              </a:rPr>
              <a:t>r</a:t>
            </a:r>
            <a:r>
              <a:rPr lang="en-US" altLang="en-US" sz="1600">
                <a:latin typeface="Comic Sans MS" panose="030F0702030302020204" pitchFamily="66" charset="0"/>
              </a:rPr>
              <a:t>,</a:t>
            </a:r>
            <a:r>
              <a:rPr lang="en-US" altLang="en-US" sz="1600" i="1">
                <a:latin typeface="Comic Sans MS" panose="030F0702030302020204" pitchFamily="66" charset="0"/>
              </a:rPr>
              <a:t>c</a:t>
            </a:r>
            <a:r>
              <a:rPr lang="en-US" altLang="en-US" sz="1600">
                <a:latin typeface="Comic Sans MS" panose="030F0702030302020204" pitchFamily="66" charset="0"/>
              </a:rPr>
              <a:t>).</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25</a:t>
            </a:fld>
            <a:endParaRPr lang="en-US"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5" descr="DCT Blo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75" y="1752600"/>
            <a:ext cx="88582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2"/>
          <p:cNvSpPr>
            <a:spLocks noGrp="1" noChangeArrowheads="1"/>
          </p:cNvSpPr>
          <p:nvPr>
            <p:ph type="title"/>
          </p:nvPr>
        </p:nvSpPr>
        <p:spPr>
          <a:xfrm>
            <a:off x="381000" y="914400"/>
            <a:ext cx="8382000" cy="725488"/>
          </a:xfrm>
        </p:spPr>
        <p:txBody>
          <a:bodyPr/>
          <a:lstStyle/>
          <a:p>
            <a:pPr algn="ctr"/>
            <a:r>
              <a:rPr lang="en-US" altLang="en-US" smtClean="0"/>
              <a:t>Forward Discrete Cosine Transform</a:t>
            </a:r>
            <a:endParaRPr lang="en-US" altLang="en-US" smtClean="0">
              <a:cs typeface="Times New Roman" panose="02020603050405020304" pitchFamily="18" charset="0"/>
              <a:sym typeface="Symbol" panose="05050102010706020507" pitchFamily="18" charset="2"/>
            </a:endParaRPr>
          </a:p>
        </p:txBody>
      </p:sp>
      <p:sp>
        <p:nvSpPr>
          <p:cNvPr id="19463" name="Text Box 6"/>
          <p:cNvSpPr txBox="1">
            <a:spLocks noChangeArrowheads="1"/>
          </p:cNvSpPr>
          <p:nvPr/>
        </p:nvSpPr>
        <p:spPr bwMode="auto">
          <a:xfrm>
            <a:off x="620713" y="3829050"/>
            <a:ext cx="52228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olidFill>
                  <a:srgbClr val="FF0000"/>
                </a:solidFill>
              </a:rPr>
              <a:t>Input</a:t>
            </a:r>
          </a:p>
        </p:txBody>
      </p:sp>
      <p:sp>
        <p:nvSpPr>
          <p:cNvPr id="19464" name="Text Box 7"/>
          <p:cNvSpPr txBox="1">
            <a:spLocks noChangeArrowheads="1"/>
          </p:cNvSpPr>
          <p:nvPr/>
        </p:nvSpPr>
        <p:spPr bwMode="auto">
          <a:xfrm>
            <a:off x="8037513" y="3829050"/>
            <a:ext cx="6413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olidFill>
                  <a:srgbClr val="FF0000"/>
                </a:solidFill>
              </a:rPr>
              <a:t>Output</a:t>
            </a:r>
          </a:p>
        </p:txBody>
      </p:sp>
      <p:sp>
        <p:nvSpPr>
          <p:cNvPr id="19465" name="Text Box 8"/>
          <p:cNvSpPr txBox="1">
            <a:spLocks noChangeArrowheads="1"/>
          </p:cNvSpPr>
          <p:nvPr/>
        </p:nvSpPr>
        <p:spPr bwMode="auto">
          <a:xfrm>
            <a:off x="8034338" y="3243263"/>
            <a:ext cx="782637"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olidFill>
                  <a:srgbClr val="FF0000"/>
                </a:solidFill>
              </a:rPr>
              <a:t>Negative</a:t>
            </a:r>
          </a:p>
        </p:txBody>
      </p:sp>
      <p:sp>
        <p:nvSpPr>
          <p:cNvPr id="19466" name="Text Box 9"/>
          <p:cNvSpPr txBox="1">
            <a:spLocks noChangeArrowheads="1"/>
          </p:cNvSpPr>
          <p:nvPr/>
        </p:nvSpPr>
        <p:spPr bwMode="auto">
          <a:xfrm>
            <a:off x="8031163" y="4419600"/>
            <a:ext cx="7683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olidFill>
                  <a:srgbClr val="FF0000"/>
                </a:solidFill>
              </a:rPr>
              <a:t>-log Out.</a:t>
            </a:r>
          </a:p>
        </p:txBody>
      </p:sp>
      <p:sp>
        <p:nvSpPr>
          <p:cNvPr id="11" name="Text Box 11"/>
          <p:cNvSpPr txBox="1">
            <a:spLocks noChangeArrowheads="1"/>
          </p:cNvSpPr>
          <p:nvPr/>
        </p:nvSpPr>
        <p:spPr bwMode="auto">
          <a:xfrm>
            <a:off x="7391400" y="5449888"/>
            <a:ext cx="1331913" cy="646112"/>
          </a:xfrm>
          <a:prstGeom prst="rect">
            <a:avLst/>
          </a:prstGeom>
          <a:solidFill>
            <a:srgbClr val="FFFFCC"/>
          </a:solidFill>
          <a:ln>
            <a:noFill/>
          </a:ln>
          <a:effectLst>
            <a:outerShdw blurRad="50800" dist="38100" dir="2700000" algn="tl" rotWithShape="0">
              <a:prstClr val="black">
                <a:alpha val="40000"/>
              </a:prstClr>
            </a:outerShdw>
          </a:effectLst>
          <a:extLst/>
        </p:spPr>
        <p:txBody>
          <a:bodyPr>
            <a:spAutoFit/>
          </a:bodyPr>
          <a:lstStyle>
            <a:lvl1pPr defTabSz="820738">
              <a:defRPr sz="1200">
                <a:solidFill>
                  <a:schemeClr val="tx2"/>
                </a:solidFill>
                <a:latin typeface="Arial" charset="0"/>
              </a:defRPr>
            </a:lvl1pPr>
            <a:lvl2pPr marL="742950" indent="-285750" defTabSz="820738">
              <a:defRPr sz="1200">
                <a:solidFill>
                  <a:schemeClr val="tx2"/>
                </a:solidFill>
                <a:latin typeface="Arial" charset="0"/>
              </a:defRPr>
            </a:lvl2pPr>
            <a:lvl3pPr marL="1143000" indent="-228600" defTabSz="820738">
              <a:defRPr sz="1200">
                <a:solidFill>
                  <a:schemeClr val="tx2"/>
                </a:solidFill>
                <a:latin typeface="Arial" charset="0"/>
              </a:defRPr>
            </a:lvl3pPr>
            <a:lvl4pPr marL="1600200" indent="-228600" defTabSz="820738">
              <a:defRPr sz="1200">
                <a:solidFill>
                  <a:schemeClr val="tx2"/>
                </a:solidFill>
                <a:latin typeface="Arial" charset="0"/>
              </a:defRPr>
            </a:lvl4pPr>
            <a:lvl5pPr marL="2057400" indent="-228600" defTabSz="820738">
              <a:defRPr sz="1200">
                <a:solidFill>
                  <a:schemeClr val="tx2"/>
                </a:solidFill>
                <a:latin typeface="Arial" charset="0"/>
              </a:defRPr>
            </a:lvl5pPr>
            <a:lvl6pPr marL="2514600" indent="-228600" algn="ctr" defTabSz="820738" eaLnBrk="0" fontAlgn="base" hangingPunct="0">
              <a:spcBef>
                <a:spcPct val="0"/>
              </a:spcBef>
              <a:spcAft>
                <a:spcPct val="0"/>
              </a:spcAft>
              <a:defRPr sz="1200">
                <a:solidFill>
                  <a:schemeClr val="tx2"/>
                </a:solidFill>
                <a:latin typeface="Arial" charset="0"/>
              </a:defRPr>
            </a:lvl6pPr>
            <a:lvl7pPr marL="2971800" indent="-228600" algn="ctr" defTabSz="820738" eaLnBrk="0" fontAlgn="base" hangingPunct="0">
              <a:spcBef>
                <a:spcPct val="0"/>
              </a:spcBef>
              <a:spcAft>
                <a:spcPct val="0"/>
              </a:spcAft>
              <a:defRPr sz="1200">
                <a:solidFill>
                  <a:schemeClr val="tx2"/>
                </a:solidFill>
                <a:latin typeface="Arial" charset="0"/>
              </a:defRPr>
            </a:lvl7pPr>
            <a:lvl8pPr marL="3429000" indent="-228600" algn="ctr" defTabSz="820738" eaLnBrk="0" fontAlgn="base" hangingPunct="0">
              <a:spcBef>
                <a:spcPct val="0"/>
              </a:spcBef>
              <a:spcAft>
                <a:spcPct val="0"/>
              </a:spcAft>
              <a:defRPr sz="1200">
                <a:solidFill>
                  <a:schemeClr val="tx2"/>
                </a:solidFill>
                <a:latin typeface="Arial" charset="0"/>
              </a:defRPr>
            </a:lvl8pPr>
            <a:lvl9pPr marL="3886200" indent="-228600" algn="ctr" defTabSz="820738" eaLnBrk="0" fontAlgn="base" hangingPunct="0">
              <a:spcBef>
                <a:spcPct val="0"/>
              </a:spcBef>
              <a:spcAft>
                <a:spcPct val="0"/>
              </a:spcAft>
              <a:defRPr sz="1200">
                <a:solidFill>
                  <a:schemeClr val="tx2"/>
                </a:solidFill>
                <a:latin typeface="Arial" charset="0"/>
              </a:defRPr>
            </a:lvl9pPr>
          </a:lstStyle>
          <a:p>
            <a:pPr algn="l">
              <a:spcBef>
                <a:spcPct val="50000"/>
              </a:spcBef>
              <a:defRPr/>
            </a:pPr>
            <a:r>
              <a:rPr lang="en-US" dirty="0" smtClean="0">
                <a:latin typeface="Comic Sans MS" pitchFamily="66" charset="0"/>
              </a:rPr>
              <a:t>Neg. &amp; neg. log just for visibility here.</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26</a:t>
            </a:fld>
            <a:endParaRPr lang="en-US"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DCT Blo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75" y="1752600"/>
            <a:ext cx="88582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idx="4294967295"/>
          </p:nvPr>
        </p:nvSpPr>
        <p:spPr>
          <a:xfrm>
            <a:off x="381000" y="914400"/>
            <a:ext cx="8382000" cy="725488"/>
          </a:xfrm>
          <a:prstGeom prst="rect">
            <a:avLst/>
          </a:prstGeom>
        </p:spPr>
        <p:txBody>
          <a:bodyPr/>
          <a:lstStyle/>
          <a:p>
            <a:pPr algn="ctr"/>
            <a:r>
              <a:rPr lang="en-US" altLang="en-US" smtClean="0"/>
              <a:t>Forward Discrete Cosine Transform</a:t>
            </a:r>
            <a:endParaRPr lang="en-US" altLang="en-US" smtClean="0">
              <a:cs typeface="Times New Roman" panose="02020603050405020304" pitchFamily="18" charset="0"/>
              <a:sym typeface="Symbol" panose="05050102010706020507" pitchFamily="18" charset="2"/>
            </a:endParaRPr>
          </a:p>
        </p:txBody>
      </p:sp>
      <p:sp>
        <p:nvSpPr>
          <p:cNvPr id="47108" name="Text Box 6"/>
          <p:cNvSpPr txBox="1">
            <a:spLocks noChangeArrowheads="1"/>
          </p:cNvSpPr>
          <p:nvPr/>
        </p:nvSpPr>
        <p:spPr bwMode="auto">
          <a:xfrm>
            <a:off x="620713" y="3829050"/>
            <a:ext cx="52228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olidFill>
                  <a:srgbClr val="FF0000"/>
                </a:solidFill>
              </a:rPr>
              <a:t>Input</a:t>
            </a:r>
          </a:p>
        </p:txBody>
      </p:sp>
      <p:sp>
        <p:nvSpPr>
          <p:cNvPr id="47109" name="Text Box 7"/>
          <p:cNvSpPr txBox="1">
            <a:spLocks noChangeArrowheads="1"/>
          </p:cNvSpPr>
          <p:nvPr/>
        </p:nvSpPr>
        <p:spPr bwMode="auto">
          <a:xfrm>
            <a:off x="8037513" y="3829050"/>
            <a:ext cx="6413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olidFill>
                  <a:srgbClr val="FF0000"/>
                </a:solidFill>
              </a:rPr>
              <a:t>Output</a:t>
            </a:r>
          </a:p>
        </p:txBody>
      </p:sp>
      <p:sp>
        <p:nvSpPr>
          <p:cNvPr id="47110" name="Text Box 8"/>
          <p:cNvSpPr txBox="1">
            <a:spLocks noChangeArrowheads="1"/>
          </p:cNvSpPr>
          <p:nvPr/>
        </p:nvSpPr>
        <p:spPr bwMode="auto">
          <a:xfrm>
            <a:off x="8034338" y="3243263"/>
            <a:ext cx="782637"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olidFill>
                  <a:srgbClr val="FF0000"/>
                </a:solidFill>
              </a:rPr>
              <a:t>Negative</a:t>
            </a:r>
          </a:p>
        </p:txBody>
      </p:sp>
      <p:sp>
        <p:nvSpPr>
          <p:cNvPr id="47111" name="Text Box 9"/>
          <p:cNvSpPr txBox="1">
            <a:spLocks noChangeArrowheads="1"/>
          </p:cNvSpPr>
          <p:nvPr/>
        </p:nvSpPr>
        <p:spPr bwMode="auto">
          <a:xfrm>
            <a:off x="8031163" y="4419600"/>
            <a:ext cx="7683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olidFill>
                  <a:srgbClr val="FF0000"/>
                </a:solidFill>
              </a:rPr>
              <a:t>-log Out.</a:t>
            </a:r>
          </a:p>
        </p:txBody>
      </p:sp>
      <p:sp>
        <p:nvSpPr>
          <p:cNvPr id="11" name="Text Box 11"/>
          <p:cNvSpPr txBox="1">
            <a:spLocks noChangeArrowheads="1"/>
          </p:cNvSpPr>
          <p:nvPr/>
        </p:nvSpPr>
        <p:spPr bwMode="auto">
          <a:xfrm>
            <a:off x="7391400" y="5449888"/>
            <a:ext cx="1331913" cy="646112"/>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lvl1pPr defTabSz="820738">
              <a:defRPr sz="1200">
                <a:solidFill>
                  <a:schemeClr val="tx2"/>
                </a:solidFill>
                <a:latin typeface="Arial" charset="0"/>
              </a:defRPr>
            </a:lvl1pPr>
            <a:lvl2pPr marL="742950" indent="-285750" defTabSz="820738">
              <a:defRPr sz="1200">
                <a:solidFill>
                  <a:schemeClr val="tx2"/>
                </a:solidFill>
                <a:latin typeface="Arial" charset="0"/>
              </a:defRPr>
            </a:lvl2pPr>
            <a:lvl3pPr marL="1143000" indent="-228600" defTabSz="820738">
              <a:defRPr sz="1200">
                <a:solidFill>
                  <a:schemeClr val="tx2"/>
                </a:solidFill>
                <a:latin typeface="Arial" charset="0"/>
              </a:defRPr>
            </a:lvl3pPr>
            <a:lvl4pPr marL="1600200" indent="-228600" defTabSz="820738">
              <a:defRPr sz="1200">
                <a:solidFill>
                  <a:schemeClr val="tx2"/>
                </a:solidFill>
                <a:latin typeface="Arial" charset="0"/>
              </a:defRPr>
            </a:lvl4pPr>
            <a:lvl5pPr marL="2057400" indent="-228600" defTabSz="820738">
              <a:defRPr sz="1200">
                <a:solidFill>
                  <a:schemeClr val="tx2"/>
                </a:solidFill>
                <a:latin typeface="Arial" charset="0"/>
              </a:defRPr>
            </a:lvl5pPr>
            <a:lvl6pPr marL="2514600" indent="-228600" algn="ctr" defTabSz="820738" eaLnBrk="0" fontAlgn="base" hangingPunct="0">
              <a:spcBef>
                <a:spcPct val="0"/>
              </a:spcBef>
              <a:spcAft>
                <a:spcPct val="0"/>
              </a:spcAft>
              <a:defRPr sz="1200">
                <a:solidFill>
                  <a:schemeClr val="tx2"/>
                </a:solidFill>
                <a:latin typeface="Arial" charset="0"/>
              </a:defRPr>
            </a:lvl6pPr>
            <a:lvl7pPr marL="2971800" indent="-228600" algn="ctr" defTabSz="820738" eaLnBrk="0" fontAlgn="base" hangingPunct="0">
              <a:spcBef>
                <a:spcPct val="0"/>
              </a:spcBef>
              <a:spcAft>
                <a:spcPct val="0"/>
              </a:spcAft>
              <a:defRPr sz="1200">
                <a:solidFill>
                  <a:schemeClr val="tx2"/>
                </a:solidFill>
                <a:latin typeface="Arial" charset="0"/>
              </a:defRPr>
            </a:lvl7pPr>
            <a:lvl8pPr marL="3429000" indent="-228600" algn="ctr" defTabSz="820738" eaLnBrk="0" fontAlgn="base" hangingPunct="0">
              <a:spcBef>
                <a:spcPct val="0"/>
              </a:spcBef>
              <a:spcAft>
                <a:spcPct val="0"/>
              </a:spcAft>
              <a:defRPr sz="1200">
                <a:solidFill>
                  <a:schemeClr val="tx2"/>
                </a:solidFill>
                <a:latin typeface="Arial" charset="0"/>
              </a:defRPr>
            </a:lvl8pPr>
            <a:lvl9pPr marL="3886200" indent="-228600" algn="ctr" defTabSz="820738" eaLnBrk="0" fontAlgn="base" hangingPunct="0">
              <a:spcBef>
                <a:spcPct val="0"/>
              </a:spcBef>
              <a:spcAft>
                <a:spcPct val="0"/>
              </a:spcAft>
              <a:defRPr sz="1200">
                <a:solidFill>
                  <a:schemeClr val="tx2"/>
                </a:solidFill>
                <a:latin typeface="Arial" charset="0"/>
              </a:defRPr>
            </a:lvl9pPr>
          </a:lstStyle>
          <a:p>
            <a:pPr algn="l">
              <a:spcBef>
                <a:spcPct val="50000"/>
              </a:spcBef>
              <a:defRPr/>
            </a:pPr>
            <a:r>
              <a:rPr lang="en-US" dirty="0" smtClean="0">
                <a:latin typeface="Comic Sans MS" pitchFamily="66" charset="0"/>
              </a:rPr>
              <a:t>Neg. &amp; neg. log just for visibility here.</a:t>
            </a:r>
          </a:p>
        </p:txBody>
      </p:sp>
      <p:sp>
        <p:nvSpPr>
          <p:cNvPr id="47113" name="Text Box 11"/>
          <p:cNvSpPr txBox="1">
            <a:spLocks noChangeArrowheads="1"/>
          </p:cNvSpPr>
          <p:nvPr/>
        </p:nvSpPr>
        <p:spPr bwMode="auto">
          <a:xfrm>
            <a:off x="838200" y="1752600"/>
            <a:ext cx="4114800" cy="1314450"/>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50000"/>
              </a:spcBef>
            </a:pPr>
            <a:r>
              <a:rPr lang="en-US" altLang="en-US" sz="1600" dirty="0">
                <a:latin typeface="Comic Sans MS" panose="030F0702030302020204" pitchFamily="66" charset="0"/>
              </a:rPr>
              <a:t>Each value, F(</a:t>
            </a:r>
            <a:r>
              <a:rPr lang="en-US" altLang="en-US" sz="1600" i="1" dirty="0" err="1">
                <a:latin typeface="Comic Sans MS" panose="030F0702030302020204" pitchFamily="66" charset="0"/>
              </a:rPr>
              <a:t>v</a:t>
            </a:r>
            <a:r>
              <a:rPr lang="en-US" altLang="en-US" sz="1600" dirty="0" err="1">
                <a:latin typeface="Comic Sans MS" panose="030F0702030302020204" pitchFamily="66" charset="0"/>
              </a:rPr>
              <a:t>,</a:t>
            </a:r>
            <a:r>
              <a:rPr lang="en-US" altLang="en-US" sz="1600" i="1" dirty="0" err="1">
                <a:latin typeface="Comic Sans MS" panose="030F0702030302020204" pitchFamily="66" charset="0"/>
              </a:rPr>
              <a:t>u</a:t>
            </a:r>
            <a:r>
              <a:rPr lang="en-US" altLang="en-US" sz="1600" i="1" dirty="0">
                <a:latin typeface="Comic Sans MS" panose="030F0702030302020204" pitchFamily="66" charset="0"/>
              </a:rPr>
              <a:t> </a:t>
            </a:r>
            <a:r>
              <a:rPr lang="en-US" altLang="en-US" sz="1600" dirty="0">
                <a:latin typeface="Comic Sans MS" panose="030F0702030302020204" pitchFamily="66" charset="0"/>
              </a:rPr>
              <a:t>; </a:t>
            </a:r>
            <a:r>
              <a:rPr lang="en-US" altLang="en-US" sz="1600" i="1" dirty="0">
                <a:latin typeface="Comic Sans MS" panose="030F0702030302020204" pitchFamily="66" charset="0"/>
              </a:rPr>
              <a:t>r</a:t>
            </a:r>
            <a:r>
              <a:rPr lang="en-US" altLang="en-US" sz="1600" dirty="0">
                <a:latin typeface="Comic Sans MS" panose="030F0702030302020204" pitchFamily="66" charset="0"/>
              </a:rPr>
              <a:t>,</a:t>
            </a:r>
            <a:r>
              <a:rPr lang="en-US" altLang="en-US" sz="1600" i="1" dirty="0">
                <a:latin typeface="Comic Sans MS" panose="030F0702030302020204" pitchFamily="66" charset="0"/>
              </a:rPr>
              <a:t>c</a:t>
            </a:r>
            <a:r>
              <a:rPr lang="en-US" altLang="en-US" sz="1600" dirty="0">
                <a:latin typeface="Comic Sans MS" panose="030F0702030302020204" pitchFamily="66" charset="0"/>
              </a:rPr>
              <a:t>), in the 8x8 output is the sum of the pixel-wise product of the 8x8 block that starts at (</a:t>
            </a:r>
            <a:r>
              <a:rPr lang="en-US" altLang="en-US" sz="1600" i="1" dirty="0">
                <a:latin typeface="Comic Sans MS" panose="030F0702030302020204" pitchFamily="66" charset="0"/>
              </a:rPr>
              <a:t>r</a:t>
            </a:r>
            <a:r>
              <a:rPr lang="en-US" altLang="en-US" sz="1600" dirty="0">
                <a:latin typeface="Comic Sans MS" panose="030F0702030302020204" pitchFamily="66" charset="0"/>
              </a:rPr>
              <a:t>,</a:t>
            </a:r>
            <a:r>
              <a:rPr lang="en-US" altLang="en-US" sz="1600" i="1" dirty="0">
                <a:latin typeface="Comic Sans MS" panose="030F0702030302020204" pitchFamily="66" charset="0"/>
              </a:rPr>
              <a:t>c</a:t>
            </a:r>
            <a:r>
              <a:rPr lang="en-US" altLang="en-US" sz="1600" dirty="0">
                <a:latin typeface="Comic Sans MS" panose="030F0702030302020204" pitchFamily="66" charset="0"/>
              </a:rPr>
              <a:t>) in the image and the cosine basis function at row </a:t>
            </a:r>
            <a:r>
              <a:rPr lang="en-US" altLang="en-US" sz="1600" i="1" dirty="0">
                <a:latin typeface="Comic Sans MS" panose="030F0702030302020204" pitchFamily="66" charset="0"/>
              </a:rPr>
              <a:t>v</a:t>
            </a:r>
            <a:r>
              <a:rPr lang="en-US" altLang="en-US" sz="1600" dirty="0">
                <a:latin typeface="Comic Sans MS" panose="030F0702030302020204" pitchFamily="66" charset="0"/>
              </a:rPr>
              <a:t>, column </a:t>
            </a:r>
            <a:r>
              <a:rPr lang="en-US" altLang="en-US" sz="1600" i="1" dirty="0">
                <a:latin typeface="Comic Sans MS" panose="030F0702030302020204" pitchFamily="66" charset="0"/>
              </a:rPr>
              <a:t>u</a:t>
            </a:r>
            <a:r>
              <a:rPr lang="en-US" altLang="en-US" sz="1600" dirty="0">
                <a:latin typeface="Comic Sans MS" panose="030F0702030302020204" pitchFamily="66" charset="0"/>
              </a:rPr>
              <a:t> in the table.</a:t>
            </a:r>
          </a:p>
        </p:txBody>
      </p:sp>
      <p:sp>
        <p:nvSpPr>
          <p:cNvPr id="47114" name="Text Box 13"/>
          <p:cNvSpPr txBox="1">
            <a:spLocks noChangeArrowheads="1"/>
          </p:cNvSpPr>
          <p:nvPr/>
        </p:nvSpPr>
        <p:spPr bwMode="auto">
          <a:xfrm>
            <a:off x="838200" y="5472113"/>
            <a:ext cx="3048000" cy="623887"/>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50000"/>
              </a:spcBef>
            </a:pPr>
            <a:r>
              <a:rPr lang="en-US" altLang="en-US" sz="1400">
                <a:latin typeface="Comic Sans MS" panose="030F0702030302020204" pitchFamily="66" charset="0"/>
              </a:rPr>
              <a:t>(</a:t>
            </a:r>
            <a:r>
              <a:rPr lang="en-US" altLang="en-US" sz="1400" i="1">
                <a:latin typeface="Comic Sans MS" panose="030F0702030302020204" pitchFamily="66" charset="0"/>
              </a:rPr>
              <a:t>r</a:t>
            </a:r>
            <a:r>
              <a:rPr lang="en-US" altLang="en-US" sz="1400">
                <a:latin typeface="Comic Sans MS" panose="030F0702030302020204" pitchFamily="66" charset="0"/>
              </a:rPr>
              <a:t>,</a:t>
            </a:r>
            <a:r>
              <a:rPr lang="en-US" altLang="en-US" sz="1400" i="1">
                <a:latin typeface="Comic Sans MS" panose="030F0702030302020204" pitchFamily="66" charset="0"/>
              </a:rPr>
              <a:t>c </a:t>
            </a:r>
            <a:r>
              <a:rPr lang="en-US" altLang="en-US" sz="1400">
                <a:latin typeface="Comic Sans MS" panose="030F0702030302020204" pitchFamily="66" charset="0"/>
              </a:rPr>
              <a:t>) </a:t>
            </a:r>
            <a:r>
              <a:rPr lang="el-GR" altLang="en-US" sz="1400" b="1">
                <a:latin typeface="Comic Sans MS" panose="030F0702030302020204" pitchFamily="66" charset="0"/>
                <a:sym typeface="Euclid Symbol" panose="05050102010706020507" pitchFamily="18" charset="2"/>
              </a:rPr>
              <a:t></a:t>
            </a:r>
            <a:r>
              <a:rPr lang="en-US" altLang="en-US" sz="1400">
                <a:latin typeface="Comic Sans MS" panose="030F0702030302020204" pitchFamily="66" charset="0"/>
              </a:rPr>
              <a:t> {0,8,16,…,R} x {0,8,16,…,C},</a:t>
            </a:r>
          </a:p>
          <a:p>
            <a:pPr algn="l">
              <a:spcBef>
                <a:spcPct val="50000"/>
              </a:spcBef>
            </a:pPr>
            <a:r>
              <a:rPr lang="en-US" altLang="en-US" sz="1400">
                <a:latin typeface="Comic Sans MS" panose="030F0702030302020204" pitchFamily="66" charset="0"/>
              </a:rPr>
              <a:t>(</a:t>
            </a:r>
            <a:r>
              <a:rPr lang="en-US" altLang="en-US" sz="1400" i="1">
                <a:latin typeface="Comic Sans MS" panose="030F0702030302020204" pitchFamily="66" charset="0"/>
              </a:rPr>
              <a:t>v</a:t>
            </a:r>
            <a:r>
              <a:rPr lang="en-US" altLang="en-US" sz="1400">
                <a:latin typeface="Comic Sans MS" panose="030F0702030302020204" pitchFamily="66" charset="0"/>
              </a:rPr>
              <a:t>,</a:t>
            </a:r>
            <a:r>
              <a:rPr lang="en-US" altLang="en-US" sz="1400" i="1">
                <a:latin typeface="Comic Sans MS" panose="030F0702030302020204" pitchFamily="66" charset="0"/>
              </a:rPr>
              <a:t>u </a:t>
            </a:r>
            <a:r>
              <a:rPr lang="en-US" altLang="en-US" sz="1400">
                <a:latin typeface="Comic Sans MS" panose="030F0702030302020204" pitchFamily="66" charset="0"/>
              </a:rPr>
              <a:t>) </a:t>
            </a:r>
            <a:r>
              <a:rPr lang="el-GR" altLang="en-US" sz="1400" b="1">
                <a:latin typeface="Comic Sans MS" panose="030F0702030302020204" pitchFamily="66" charset="0"/>
                <a:sym typeface="Euclid Symbol" panose="05050102010706020507" pitchFamily="18" charset="2"/>
              </a:rPr>
              <a:t></a:t>
            </a:r>
            <a:r>
              <a:rPr lang="en-US" altLang="en-US" sz="1400">
                <a:latin typeface="Comic Sans MS" panose="030F0702030302020204" pitchFamily="66" charset="0"/>
              </a:rPr>
              <a:t> {0,…,7} x {0,…,7}.</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914CE17-05DE-42D4-9A03-04C5F4F10C49}" type="slidenum">
              <a:rPr lang="en-US" altLang="en-US" smtClean="0"/>
              <a:pPr/>
              <a:t>27</a:t>
            </a:fld>
            <a:endParaRPr lang="en-US"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33963" y="2474913"/>
            <a:ext cx="2733675" cy="2743200"/>
          </a:xfrm>
          <a:prstGeom prst="rect">
            <a:avLst/>
          </a:prstGeom>
          <a:solidFill>
            <a:schemeClr val="bg1"/>
          </a:solidFill>
          <a:ln>
            <a:noFill/>
          </a:ln>
          <a:effectLst>
            <a:outerShdw blurRad="38100" dist="76200" dir="8100000" algn="tr" rotWithShape="0">
              <a:prstClr val="black">
                <a:alpha val="50000"/>
              </a:prstClr>
            </a:outerShdw>
          </a:effectLst>
          <a:extLst/>
        </p:spPr>
        <p:txBody>
          <a:bodyPr/>
          <a:lstStyle/>
          <a:p>
            <a:pPr defTabSz="820738">
              <a:defRPr/>
            </a:pPr>
            <a:endParaRPr lang="en-US">
              <a:latin typeface="Arial" charset="0"/>
            </a:endParaRPr>
          </a:p>
        </p:txBody>
      </p:sp>
      <p:sp>
        <p:nvSpPr>
          <p:cNvPr id="15" name="Rectangle 14"/>
          <p:cNvSpPr/>
          <p:nvPr/>
        </p:nvSpPr>
        <p:spPr bwMode="auto">
          <a:xfrm>
            <a:off x="1452563" y="2474913"/>
            <a:ext cx="2733675" cy="2743200"/>
          </a:xfrm>
          <a:prstGeom prst="rect">
            <a:avLst/>
          </a:prstGeom>
          <a:solidFill>
            <a:schemeClr val="bg1"/>
          </a:solidFill>
          <a:ln>
            <a:noFill/>
          </a:ln>
          <a:effectLst>
            <a:outerShdw blurRad="38100" dist="76200" dir="8100000" algn="tr" rotWithShape="0">
              <a:prstClr val="black">
                <a:alpha val="50000"/>
              </a:prstClr>
            </a:outerShdw>
          </a:effectLst>
          <a:extLst/>
        </p:spPr>
        <p:txBody>
          <a:bodyPr/>
          <a:lstStyle/>
          <a:p>
            <a:pPr defTabSz="820738">
              <a:defRPr/>
            </a:pPr>
            <a:endParaRPr lang="en-US">
              <a:latin typeface="Arial" charset="0"/>
            </a:endParaRPr>
          </a:p>
        </p:txBody>
      </p:sp>
      <p:sp>
        <p:nvSpPr>
          <p:cNvPr id="20487" name="Rectangle 3"/>
          <p:cNvSpPr>
            <a:spLocks noGrp="1" noChangeArrowheads="1"/>
          </p:cNvSpPr>
          <p:nvPr>
            <p:ph type="title"/>
          </p:nvPr>
        </p:nvSpPr>
        <p:spPr>
          <a:xfrm>
            <a:off x="381000" y="1103313"/>
            <a:ext cx="8382000" cy="725487"/>
          </a:xfrm>
        </p:spPr>
        <p:txBody>
          <a:bodyPr/>
          <a:lstStyle/>
          <a:p>
            <a:pPr algn="ctr"/>
            <a:r>
              <a:rPr lang="en-US" altLang="en-US" smtClean="0"/>
              <a:t> Example FDCT Quantization Tables</a:t>
            </a:r>
            <a:endParaRPr lang="en-US" altLang="en-US" smtClean="0">
              <a:cs typeface="Times New Roman" panose="02020603050405020304" pitchFamily="18" charset="0"/>
              <a:sym typeface="Symbol" panose="05050102010706020507" pitchFamily="18" charset="2"/>
            </a:endParaRPr>
          </a:p>
        </p:txBody>
      </p:sp>
      <p:sp>
        <p:nvSpPr>
          <p:cNvPr id="20488" name="Text Box 840"/>
          <p:cNvSpPr txBox="1">
            <a:spLocks noChangeArrowheads="1"/>
          </p:cNvSpPr>
          <p:nvPr/>
        </p:nvSpPr>
        <p:spPr bwMode="auto">
          <a:xfrm>
            <a:off x="1333500" y="2057400"/>
            <a:ext cx="2971800"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spcBef>
                <a:spcPct val="50000"/>
              </a:spcBef>
            </a:pPr>
            <a:r>
              <a:rPr lang="en-US" altLang="en-US" sz="1600"/>
              <a:t>Luminance Quantization Table</a:t>
            </a:r>
            <a:endParaRPr lang="en-US" altLang="en-US" sz="1800">
              <a:latin typeface="Times New Roman" panose="02020603050405020304" pitchFamily="18" charset="0"/>
              <a:cs typeface="Arial" panose="020B0604020202020204" pitchFamily="34" charset="0"/>
            </a:endParaRPr>
          </a:p>
        </p:txBody>
      </p:sp>
      <p:graphicFrame>
        <p:nvGraphicFramePr>
          <p:cNvPr id="2" name="Table 1"/>
          <p:cNvGraphicFramePr>
            <a:graphicFrameLocks noGrp="1"/>
          </p:cNvGraphicFramePr>
          <p:nvPr/>
        </p:nvGraphicFramePr>
        <p:xfrm>
          <a:off x="1447800" y="2474913"/>
          <a:ext cx="2743200" cy="2743200"/>
        </p:xfrm>
        <a:graphic>
          <a:graphicData uri="http://schemas.openxmlformats.org/drawingml/2006/table">
            <a:tbl>
              <a:tblPr firstRow="1">
                <a:tableStyleId>{F5AB1C69-6EDB-4FF4-983F-18BD219EF322}</a:tableStyleId>
              </a:tblPr>
              <a:tblGrid>
                <a:gridCol w="342900"/>
                <a:gridCol w="342900"/>
                <a:gridCol w="342900"/>
                <a:gridCol w="342900"/>
                <a:gridCol w="342900"/>
                <a:gridCol w="342900"/>
                <a:gridCol w="342900"/>
                <a:gridCol w="342900"/>
              </a:tblGrid>
              <a:tr h="342900">
                <a:tc>
                  <a:txBody>
                    <a:bodyPr/>
                    <a:lstStyle/>
                    <a:p>
                      <a:pPr algn="r"/>
                      <a:r>
                        <a:rPr lang="en-US" sz="1400" b="0" dirty="0" smtClean="0">
                          <a:solidFill>
                            <a:schemeClr val="tx1"/>
                          </a:solidFill>
                          <a:latin typeface="+mj-lt"/>
                        </a:rPr>
                        <a:t>2</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400" b="0" dirty="0" smtClean="0">
                          <a:solidFill>
                            <a:schemeClr val="tx1"/>
                          </a:solidFill>
                          <a:latin typeface="+mj-lt"/>
                        </a:rPr>
                        <a:t>2</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3</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4</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5</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6</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8</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11</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4</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5</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7</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9</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11</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3</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3</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5</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7</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9</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11</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4</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4</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5</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7</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9</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11</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5</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5</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7</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9</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11</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6</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7</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9</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11</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8</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9</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11</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11</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11</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
        <p:nvSpPr>
          <p:cNvPr id="20572" name="Text Box 840"/>
          <p:cNvSpPr txBox="1">
            <a:spLocks noChangeArrowheads="1"/>
          </p:cNvSpPr>
          <p:nvPr/>
        </p:nvSpPr>
        <p:spPr bwMode="auto">
          <a:xfrm>
            <a:off x="4724400" y="2057400"/>
            <a:ext cx="3352800"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spcBef>
                <a:spcPct val="50000"/>
              </a:spcBef>
            </a:pPr>
            <a:r>
              <a:rPr lang="en-US" altLang="en-US" sz="1600"/>
              <a:t>Chrominance Quantization Table</a:t>
            </a:r>
            <a:endParaRPr lang="en-US" altLang="en-US" sz="1800">
              <a:latin typeface="Times New Roman" panose="02020603050405020304" pitchFamily="18" charset="0"/>
              <a:cs typeface="Arial" panose="020B0604020202020204" pitchFamily="34" charset="0"/>
            </a:endParaRPr>
          </a:p>
        </p:txBody>
      </p:sp>
      <p:graphicFrame>
        <p:nvGraphicFramePr>
          <p:cNvPr id="264" name="Table 263"/>
          <p:cNvGraphicFramePr>
            <a:graphicFrameLocks noGrp="1"/>
          </p:cNvGraphicFramePr>
          <p:nvPr/>
        </p:nvGraphicFramePr>
        <p:xfrm>
          <a:off x="5029200" y="2474913"/>
          <a:ext cx="2743200" cy="2743200"/>
        </p:xfrm>
        <a:graphic>
          <a:graphicData uri="http://schemas.openxmlformats.org/drawingml/2006/table">
            <a:tbl>
              <a:tblPr firstRow="1">
                <a:effectLst/>
                <a:tableStyleId>{F5AB1C69-6EDB-4FF4-983F-18BD219EF322}</a:tableStyleId>
              </a:tblPr>
              <a:tblGrid>
                <a:gridCol w="342900"/>
                <a:gridCol w="342900"/>
                <a:gridCol w="342900"/>
                <a:gridCol w="342900"/>
                <a:gridCol w="342900"/>
                <a:gridCol w="342900"/>
                <a:gridCol w="342900"/>
                <a:gridCol w="342900"/>
              </a:tblGrid>
              <a:tr h="342900">
                <a:tc>
                  <a:txBody>
                    <a:bodyPr/>
                    <a:lstStyle/>
                    <a:p>
                      <a:pPr algn="r"/>
                      <a:r>
                        <a:rPr lang="en-US" sz="1400" b="0" dirty="0" smtClean="0">
                          <a:solidFill>
                            <a:schemeClr val="tx1"/>
                          </a:solidFill>
                          <a:latin typeface="+mj-lt"/>
                        </a:rPr>
                        <a:t>3</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400" b="0" dirty="0" smtClean="0">
                          <a:solidFill>
                            <a:schemeClr val="tx1"/>
                          </a:solidFill>
                          <a:latin typeface="+mj-lt"/>
                        </a:rPr>
                        <a:t>3</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7</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13</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15</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15</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15</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b="0" dirty="0" smtClean="0">
                          <a:solidFill>
                            <a:schemeClr val="tx1"/>
                          </a:solidFill>
                          <a:latin typeface="+mj-lt"/>
                        </a:rPr>
                        <a:t>15</a:t>
                      </a:r>
                      <a:endParaRPr lang="en-US" sz="1400" b="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3</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4</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7</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13</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14</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7</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7</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13</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14</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13</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13</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14</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15</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14</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15</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15</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r h="342900">
                <a:tc>
                  <a:txBody>
                    <a:bodyPr/>
                    <a:lstStyle/>
                    <a:p>
                      <a:pPr algn="r"/>
                      <a:r>
                        <a:rPr lang="en-US" sz="1400" dirty="0" smtClean="0">
                          <a:solidFill>
                            <a:schemeClr val="tx1"/>
                          </a:solidFill>
                          <a:latin typeface="+mj-lt"/>
                        </a:rPr>
                        <a:t>15</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r"/>
                      <a:r>
                        <a:rPr lang="en-US" sz="1400" dirty="0" smtClean="0">
                          <a:solidFill>
                            <a:schemeClr val="tx1"/>
                          </a:solidFill>
                          <a:latin typeface="+mj-lt"/>
                        </a:rPr>
                        <a:t>12</a:t>
                      </a:r>
                      <a:endParaRPr lang="en-US" sz="1400" dirty="0">
                        <a:solidFill>
                          <a:schemeClr val="tx1"/>
                        </a:solidFill>
                        <a:latin typeface="+mj-lt"/>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
        <p:nvSpPr>
          <p:cNvPr id="20656" name="Text Box 840"/>
          <p:cNvSpPr txBox="1">
            <a:spLocks noChangeArrowheads="1"/>
          </p:cNvSpPr>
          <p:nvPr/>
        </p:nvSpPr>
        <p:spPr bwMode="auto">
          <a:xfrm>
            <a:off x="1371600" y="5334000"/>
            <a:ext cx="2971800" cy="738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r>
              <a:rPr lang="en-US" altLang="en-US" sz="1400">
                <a:latin typeface="Times New Roman" panose="02020603050405020304" pitchFamily="18" charset="0"/>
                <a:cs typeface="Times New Roman" panose="02020603050405020304" pitchFamily="18" charset="0"/>
              </a:rPr>
              <a:t>Precision:  </a:t>
            </a:r>
            <a:r>
              <a:rPr lang="en-US" altLang="en-US" sz="1400">
                <a:solidFill>
                  <a:srgbClr val="0000FF"/>
                </a:solidFill>
                <a:latin typeface="Times New Roman" panose="02020603050405020304" pitchFamily="18" charset="0"/>
                <a:cs typeface="Times New Roman" panose="02020603050405020304" pitchFamily="18" charset="0"/>
              </a:rPr>
              <a:t>8 bits</a:t>
            </a:r>
          </a:p>
          <a:p>
            <a:pPr algn="l"/>
            <a:r>
              <a:rPr lang="en-US" altLang="en-US" sz="1400">
                <a:latin typeface="Times New Roman" panose="02020603050405020304" pitchFamily="18" charset="0"/>
                <a:cs typeface="Times New Roman" panose="02020603050405020304" pitchFamily="18" charset="0"/>
              </a:rPr>
              <a:t>Approximate quality factor:  </a:t>
            </a:r>
            <a:r>
              <a:rPr lang="en-US" altLang="en-US" sz="1400">
                <a:solidFill>
                  <a:srgbClr val="0000FF"/>
                </a:solidFill>
                <a:latin typeface="Times New Roman" panose="02020603050405020304" pitchFamily="18" charset="0"/>
                <a:cs typeface="Times New Roman" panose="02020603050405020304" pitchFamily="18" charset="0"/>
              </a:rPr>
              <a:t>91.64</a:t>
            </a:r>
          </a:p>
          <a:p>
            <a:pPr algn="l"/>
            <a:r>
              <a:rPr lang="en-US" altLang="en-US" sz="1400">
                <a:latin typeface="Times New Roman" panose="02020603050405020304" pitchFamily="18" charset="0"/>
                <a:cs typeface="Times New Roman" panose="02020603050405020304" pitchFamily="18" charset="0"/>
              </a:rPr>
              <a:t>Scaling:  </a:t>
            </a:r>
            <a:r>
              <a:rPr lang="en-US" altLang="en-US" sz="1400">
                <a:solidFill>
                  <a:srgbClr val="0000FF"/>
                </a:solidFill>
                <a:latin typeface="Times New Roman" panose="02020603050405020304" pitchFamily="18" charset="0"/>
                <a:cs typeface="Times New Roman" panose="02020603050405020304" pitchFamily="18" charset="0"/>
              </a:rPr>
              <a:t>16.71</a:t>
            </a:r>
            <a:r>
              <a:rPr lang="en-US" altLang="en-US" sz="1400">
                <a:latin typeface="Times New Roman" panose="02020603050405020304" pitchFamily="18" charset="0"/>
                <a:cs typeface="Times New Roman" panose="02020603050405020304" pitchFamily="18" charset="0"/>
              </a:rPr>
              <a:t>   Variance:  </a:t>
            </a:r>
            <a:r>
              <a:rPr lang="en-US" altLang="en-US" sz="1400">
                <a:solidFill>
                  <a:srgbClr val="0000FF"/>
                </a:solidFill>
                <a:latin typeface="Times New Roman" panose="02020603050405020304" pitchFamily="18" charset="0"/>
                <a:cs typeface="Times New Roman" panose="02020603050405020304" pitchFamily="18" charset="0"/>
              </a:rPr>
              <a:t>22.54</a:t>
            </a:r>
          </a:p>
        </p:txBody>
      </p:sp>
      <p:sp>
        <p:nvSpPr>
          <p:cNvPr id="20657" name="Text Box 840"/>
          <p:cNvSpPr txBox="1">
            <a:spLocks noChangeArrowheads="1"/>
          </p:cNvSpPr>
          <p:nvPr/>
        </p:nvSpPr>
        <p:spPr bwMode="auto">
          <a:xfrm>
            <a:off x="4953000" y="5334000"/>
            <a:ext cx="2971800" cy="738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r>
              <a:rPr lang="en-US" altLang="en-US" sz="1400">
                <a:latin typeface="Times New Roman" panose="02020603050405020304" pitchFamily="18" charset="0"/>
                <a:cs typeface="Times New Roman" panose="02020603050405020304" pitchFamily="18" charset="0"/>
              </a:rPr>
              <a:t>Precision:  </a:t>
            </a:r>
            <a:r>
              <a:rPr lang="en-US" altLang="en-US" sz="1400">
                <a:solidFill>
                  <a:srgbClr val="0000FF"/>
                </a:solidFill>
                <a:latin typeface="Times New Roman" panose="02020603050405020304" pitchFamily="18" charset="0"/>
                <a:cs typeface="Times New Roman" panose="02020603050405020304" pitchFamily="18" charset="0"/>
              </a:rPr>
              <a:t>8 bits</a:t>
            </a:r>
          </a:p>
          <a:p>
            <a:pPr algn="l"/>
            <a:r>
              <a:rPr lang="en-US" altLang="en-US" sz="1400">
                <a:latin typeface="Times New Roman" panose="02020603050405020304" pitchFamily="18" charset="0"/>
                <a:cs typeface="Times New Roman" panose="02020603050405020304" pitchFamily="18" charset="0"/>
              </a:rPr>
              <a:t>Approximate quality factor:  </a:t>
            </a:r>
            <a:r>
              <a:rPr lang="en-US" altLang="en-US" sz="1400">
                <a:solidFill>
                  <a:srgbClr val="0000FF"/>
                </a:solidFill>
                <a:latin typeface="Times New Roman" panose="02020603050405020304" pitchFamily="18" charset="0"/>
                <a:cs typeface="Times New Roman" panose="02020603050405020304" pitchFamily="18" charset="0"/>
              </a:rPr>
              <a:t>92.57</a:t>
            </a:r>
          </a:p>
          <a:p>
            <a:pPr algn="l"/>
            <a:r>
              <a:rPr lang="en-US" altLang="en-US" sz="1400">
                <a:latin typeface="Times New Roman" panose="02020603050405020304" pitchFamily="18" charset="0"/>
                <a:cs typeface="Times New Roman" panose="02020603050405020304" pitchFamily="18" charset="0"/>
              </a:rPr>
              <a:t>Scaling:  </a:t>
            </a:r>
            <a:r>
              <a:rPr lang="en-US" altLang="en-US" sz="1400">
                <a:solidFill>
                  <a:srgbClr val="0000FF"/>
                </a:solidFill>
                <a:latin typeface="Times New Roman" panose="02020603050405020304" pitchFamily="18" charset="0"/>
                <a:cs typeface="Times New Roman" panose="02020603050405020304" pitchFamily="18" charset="0"/>
              </a:rPr>
              <a:t>14.85</a:t>
            </a:r>
            <a:r>
              <a:rPr lang="en-US" altLang="en-US" sz="1400">
                <a:latin typeface="Times New Roman" panose="02020603050405020304" pitchFamily="18" charset="0"/>
                <a:cs typeface="Times New Roman" panose="02020603050405020304" pitchFamily="18" charset="0"/>
              </a:rPr>
              <a:t>   Variance:  </a:t>
            </a:r>
            <a:r>
              <a:rPr lang="en-US" altLang="en-US" sz="1400">
                <a:solidFill>
                  <a:srgbClr val="0000FF"/>
                </a:solidFill>
                <a:latin typeface="Times New Roman" panose="02020603050405020304" pitchFamily="18" charset="0"/>
                <a:cs typeface="Times New Roman" panose="02020603050405020304" pitchFamily="18" charset="0"/>
              </a:rPr>
              <a:t>23.00</a:t>
            </a:r>
          </a:p>
        </p:txBody>
      </p:sp>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11"/>
          </p:nvPr>
        </p:nvSpPr>
        <p:spPr/>
        <p:txBody>
          <a:bodyPr/>
          <a:lstStyle/>
          <a:p>
            <a:fld id="{3BCB7CF1-DE96-44F3-87F8-86C732AEF3D8}" type="slidenum">
              <a:rPr lang="en-US" altLang="en-US" smtClean="0"/>
              <a:pPr/>
              <a:t>28</a:t>
            </a:fld>
            <a:endParaRPr lang="en-US"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1873"/>
          <p:cNvSpPr>
            <a:spLocks noChangeArrowheads="1"/>
          </p:cNvSpPr>
          <p:nvPr/>
        </p:nvSpPr>
        <p:spPr bwMode="auto">
          <a:xfrm>
            <a:off x="6172200" y="2133600"/>
            <a:ext cx="2735263" cy="2065338"/>
          </a:xfrm>
          <a:prstGeom prst="rect">
            <a:avLst/>
          </a:prstGeom>
          <a:solidFill>
            <a:schemeClr val="bg1"/>
          </a:solidFill>
          <a:ln>
            <a:noFill/>
          </a:ln>
          <a:effectLst>
            <a:outerShdw blurRad="50800" dist="1016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sp>
        <p:nvSpPr>
          <p:cNvPr id="17" name="Rectangle 1873"/>
          <p:cNvSpPr>
            <a:spLocks noChangeArrowheads="1"/>
          </p:cNvSpPr>
          <p:nvPr/>
        </p:nvSpPr>
        <p:spPr bwMode="auto">
          <a:xfrm>
            <a:off x="3200400" y="2133600"/>
            <a:ext cx="2819400" cy="2065338"/>
          </a:xfrm>
          <a:prstGeom prst="rect">
            <a:avLst/>
          </a:prstGeom>
          <a:solidFill>
            <a:schemeClr val="bg1"/>
          </a:solidFill>
          <a:ln>
            <a:noFill/>
          </a:ln>
          <a:effectLst>
            <a:outerShdw blurRad="50800" dist="1016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sp>
        <p:nvSpPr>
          <p:cNvPr id="18" name="Rectangle 1873"/>
          <p:cNvSpPr>
            <a:spLocks noChangeArrowheads="1"/>
          </p:cNvSpPr>
          <p:nvPr/>
        </p:nvSpPr>
        <p:spPr bwMode="auto">
          <a:xfrm>
            <a:off x="228600" y="2133600"/>
            <a:ext cx="2819400" cy="2065338"/>
          </a:xfrm>
          <a:prstGeom prst="rect">
            <a:avLst/>
          </a:prstGeom>
          <a:solidFill>
            <a:schemeClr val="bg1"/>
          </a:solidFill>
          <a:ln>
            <a:noFill/>
          </a:ln>
          <a:effectLst>
            <a:outerShdw blurRad="50800" dist="1016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graphicFrame>
        <p:nvGraphicFramePr>
          <p:cNvPr id="106891" name="Group 1419"/>
          <p:cNvGraphicFramePr>
            <a:graphicFrameLocks noGrp="1"/>
          </p:cNvGraphicFramePr>
          <p:nvPr/>
        </p:nvGraphicFramePr>
        <p:xfrm>
          <a:off x="228600" y="2133600"/>
          <a:ext cx="2819400" cy="2065339"/>
        </p:xfrm>
        <a:graphic>
          <a:graphicData uri="http://schemas.openxmlformats.org/drawingml/2006/table">
            <a:tbl>
              <a:tblPr/>
              <a:tblGrid>
                <a:gridCol w="412750"/>
                <a:gridCol w="342900"/>
                <a:gridCol w="344488"/>
                <a:gridCol w="344487"/>
                <a:gridCol w="342900"/>
                <a:gridCol w="344488"/>
                <a:gridCol w="342900"/>
                <a:gridCol w="344487"/>
              </a:tblGrid>
              <a:tr h="269875">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dirty="0" smtClean="0">
                          <a:ln>
                            <a:noFill/>
                          </a:ln>
                          <a:solidFill>
                            <a:schemeClr val="tx1"/>
                          </a:solidFill>
                          <a:effectLst/>
                          <a:latin typeface="Times New Roman" pitchFamily="18" charset="0"/>
                        </a:rPr>
                        <a:t>255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34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5588">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7175">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58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dirty="0" smtClean="0">
                          <a:ln>
                            <a:noFill/>
                          </a:ln>
                          <a:solidFill>
                            <a:schemeClr val="tx1"/>
                          </a:solidFill>
                          <a:effectLst/>
                          <a:latin typeface="Times New Roman" pitchFamily="18"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7175">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dirty="0" smtClean="0">
                          <a:ln>
                            <a:noFill/>
                          </a:ln>
                          <a:solidFill>
                            <a:schemeClr val="tx1"/>
                          </a:solidFill>
                          <a:effectLst/>
                          <a:latin typeface="Times New Roman" pitchFamily="18" charset="0"/>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7175">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5588">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dirty="0" smtClean="0">
                          <a:ln>
                            <a:noFill/>
                          </a:ln>
                          <a:solidFill>
                            <a:schemeClr val="tx1"/>
                          </a:solidFill>
                          <a:effectLst/>
                          <a:latin typeface="Times New Roman" pitchFamily="18" charset="0"/>
                        </a:rPr>
                        <a:t>19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7175">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5588">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dirty="0" smtClean="0">
                          <a:ln>
                            <a:noFill/>
                          </a:ln>
                          <a:solidFill>
                            <a:schemeClr val="tx1"/>
                          </a:solidFill>
                          <a:effectLst/>
                          <a:latin typeface="Times New Roman" pitchFamily="18" charset="0"/>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07341" name="Group 1869"/>
          <p:cNvGraphicFramePr>
            <a:graphicFrameLocks noGrp="1"/>
          </p:cNvGraphicFramePr>
          <p:nvPr/>
        </p:nvGraphicFramePr>
        <p:xfrm>
          <a:off x="6172200" y="2133600"/>
          <a:ext cx="2743200" cy="2065340"/>
        </p:xfrm>
        <a:graphic>
          <a:graphicData uri="http://schemas.openxmlformats.org/drawingml/2006/table">
            <a:tbl>
              <a:tblPr/>
              <a:tblGrid>
                <a:gridCol w="409575"/>
                <a:gridCol w="327025"/>
                <a:gridCol w="333375"/>
                <a:gridCol w="334963"/>
                <a:gridCol w="334962"/>
                <a:gridCol w="334963"/>
                <a:gridCol w="333375"/>
                <a:gridCol w="334962"/>
              </a:tblGrid>
              <a:tr h="249238">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255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34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8763">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0350">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8763">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0350">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8763">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8763">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0350">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107116" name="Group 1644"/>
          <p:cNvGraphicFramePr>
            <a:graphicFrameLocks noGrp="1"/>
          </p:cNvGraphicFramePr>
          <p:nvPr/>
        </p:nvGraphicFramePr>
        <p:xfrm>
          <a:off x="3200400" y="2133600"/>
          <a:ext cx="2819400" cy="2065341"/>
        </p:xfrm>
        <a:graphic>
          <a:graphicData uri="http://schemas.openxmlformats.org/drawingml/2006/table">
            <a:tbl>
              <a:tblPr/>
              <a:tblGrid>
                <a:gridCol w="412750"/>
                <a:gridCol w="342900"/>
                <a:gridCol w="344488"/>
                <a:gridCol w="344487"/>
                <a:gridCol w="342900"/>
                <a:gridCol w="327025"/>
                <a:gridCol w="352425"/>
                <a:gridCol w="352425"/>
              </a:tblGrid>
              <a:tr h="249238">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dirty="0" smtClean="0">
                          <a:ln>
                            <a:noFill/>
                          </a:ln>
                          <a:solidFill>
                            <a:schemeClr val="tx2"/>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 </a:t>
                      </a:r>
                      <a:r>
                        <a:rPr kumimoji="0" lang="en-US" sz="1000" b="1" i="0" u="none" strike="noStrike" cap="none" normalizeH="0" baseline="0" smtClean="0">
                          <a:ln>
                            <a:noFill/>
                          </a:ln>
                          <a:solidFill>
                            <a:schemeClr val="tx2"/>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1938">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 </a:t>
                      </a:r>
                      <a:r>
                        <a:rPr kumimoji="0" lang="en-US" sz="1000" b="1" i="0" u="none" strike="noStrike" cap="none" normalizeH="0" baseline="0" smtClean="0">
                          <a:ln>
                            <a:noFill/>
                          </a:ln>
                          <a:solidFill>
                            <a:schemeClr val="tx2"/>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0350">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 </a:t>
                      </a:r>
                      <a:r>
                        <a:rPr kumimoji="0" lang="en-US" sz="1000" b="1" i="0" u="none" strike="noStrike" cap="none" normalizeH="0" baseline="0" smtClean="0">
                          <a:ln>
                            <a:noFill/>
                          </a:ln>
                          <a:solidFill>
                            <a:schemeClr val="tx2"/>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 </a:t>
                      </a:r>
                      <a:r>
                        <a:rPr kumimoji="0" lang="en-US" sz="1000" b="1" i="0" u="none" strike="noStrike" cap="none" normalizeH="0" baseline="0" smtClean="0">
                          <a:ln>
                            <a:noFill/>
                          </a:ln>
                          <a:solidFill>
                            <a:schemeClr val="tx2"/>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 </a:t>
                      </a:r>
                      <a:r>
                        <a:rPr kumimoji="0" lang="en-US" sz="1000" b="1" i="0" u="none" strike="noStrike" cap="none" normalizeH="0" baseline="0" smtClean="0">
                          <a:ln>
                            <a:noFill/>
                          </a:ln>
                          <a:solidFill>
                            <a:schemeClr val="tx2"/>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1938">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 </a:t>
                      </a:r>
                      <a:r>
                        <a:rPr kumimoji="0" lang="en-US" sz="1000" b="1" i="0" u="none" strike="noStrike" cap="none" normalizeH="0" baseline="0" smtClean="0">
                          <a:ln>
                            <a:noFill/>
                          </a:ln>
                          <a:solidFill>
                            <a:schemeClr val="tx2"/>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 </a:t>
                      </a:r>
                      <a:r>
                        <a:rPr kumimoji="0" lang="en-US" sz="1000" b="1" i="0" u="none" strike="noStrike" cap="none" normalizeH="0" baseline="0" smtClean="0">
                          <a:ln>
                            <a:noFill/>
                          </a:ln>
                          <a:solidFill>
                            <a:schemeClr val="tx2"/>
                          </a:solidFill>
                          <a:effectLst/>
                          <a:latin typeface="Times New Roman" pitchFamily="18"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1938">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8763">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2"/>
                          </a:solidFill>
                          <a:effectLst/>
                          <a:latin typeface="Times New Roman" pitchFamily="18"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61938">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9238">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dirty="0" smtClean="0">
                          <a:ln>
                            <a:noFill/>
                          </a:ln>
                          <a:solidFill>
                            <a:schemeClr val="tx1"/>
                          </a:solidFill>
                          <a:effectLst/>
                          <a:latin typeface="Times New Roman" pitchFamily="18" charset="0"/>
                        </a:rPr>
                        <a:t>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smtClean="0">
                          <a:ln>
                            <a:noFill/>
                          </a:ln>
                          <a:solidFill>
                            <a:schemeClr val="tx1"/>
                          </a:solidFill>
                          <a:effectLst/>
                          <a:latin typeface="Times New Roman" pitchFamily="18" charset="0"/>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000" b="1" i="0" u="none" strike="noStrike" cap="none" normalizeH="0" baseline="0" dirty="0" smtClean="0">
                          <a:ln>
                            <a:noFill/>
                          </a:ln>
                          <a:solidFill>
                            <a:schemeClr val="tx1"/>
                          </a:solidFill>
                          <a:effectLst/>
                          <a:latin typeface="Times New Roman" pitchFamily="18" charset="0"/>
                        </a:rPr>
                        <a:t>14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1761" name="Rectangle 3"/>
          <p:cNvSpPr>
            <a:spLocks noGrp="1" noChangeArrowheads="1"/>
          </p:cNvSpPr>
          <p:nvPr>
            <p:ph type="title"/>
          </p:nvPr>
        </p:nvSpPr>
        <p:spPr>
          <a:xfrm>
            <a:off x="381000" y="1103313"/>
            <a:ext cx="8382000" cy="725487"/>
          </a:xfrm>
        </p:spPr>
        <p:txBody>
          <a:bodyPr/>
          <a:lstStyle/>
          <a:p>
            <a:pPr algn="ctr"/>
            <a:r>
              <a:rPr lang="en-US" altLang="en-US" smtClean="0"/>
              <a:t>FDCT Quantization Procedure</a:t>
            </a:r>
            <a:endParaRPr lang="en-US" altLang="en-US" smtClean="0">
              <a:cs typeface="Times New Roman" panose="02020603050405020304" pitchFamily="18" charset="0"/>
              <a:sym typeface="Symbol" panose="05050102010706020507" pitchFamily="18" charset="2"/>
            </a:endParaRPr>
          </a:p>
        </p:txBody>
      </p:sp>
      <p:sp>
        <p:nvSpPr>
          <p:cNvPr id="21762" name="Text Box 839"/>
          <p:cNvSpPr txBox="1">
            <a:spLocks noChangeArrowheads="1"/>
          </p:cNvSpPr>
          <p:nvPr/>
        </p:nvSpPr>
        <p:spPr bwMode="auto">
          <a:xfrm>
            <a:off x="381000" y="4343400"/>
            <a:ext cx="2590800" cy="555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lnSpc>
                <a:spcPct val="80000"/>
              </a:lnSpc>
            </a:pPr>
            <a:r>
              <a:rPr lang="en-US" altLang="en-US" sz="1600"/>
              <a:t>Output of FDCT, </a:t>
            </a:r>
            <a:r>
              <a:rPr lang="en-US" altLang="en-US" sz="2000">
                <a:latin typeface="French Script MT" panose="03020402040607040605" pitchFamily="66" charset="0"/>
                <a:cs typeface="Arial" panose="020B0604020202020204" pitchFamily="34" charset="0"/>
              </a:rPr>
              <a:t>F</a:t>
            </a:r>
            <a:r>
              <a:rPr lang="en-US" altLang="en-US" sz="1800">
                <a:latin typeface="Times New Roman" panose="02020603050405020304" pitchFamily="18" charset="0"/>
                <a:cs typeface="Arial" panose="020B0604020202020204" pitchFamily="34" charset="0"/>
              </a:rPr>
              <a:t>(</a:t>
            </a:r>
            <a:r>
              <a:rPr lang="en-US" altLang="en-US" sz="1800" i="1">
                <a:latin typeface="Times New Roman" panose="02020603050405020304" pitchFamily="18" charset="0"/>
                <a:cs typeface="Arial" panose="020B0604020202020204" pitchFamily="34" charset="0"/>
              </a:rPr>
              <a:t>u</a:t>
            </a:r>
            <a:r>
              <a:rPr lang="en-US" altLang="en-US" sz="1800">
                <a:latin typeface="Times New Roman" panose="02020603050405020304" pitchFamily="18" charset="0"/>
                <a:cs typeface="Arial" panose="020B0604020202020204" pitchFamily="34" charset="0"/>
              </a:rPr>
              <a:t>,</a:t>
            </a:r>
            <a:r>
              <a:rPr lang="en-US" altLang="en-US" sz="1800" i="1">
                <a:latin typeface="Times New Roman" panose="02020603050405020304" pitchFamily="18" charset="0"/>
                <a:cs typeface="Arial" panose="020B0604020202020204" pitchFamily="34" charset="0"/>
              </a:rPr>
              <a:t>v</a:t>
            </a:r>
            <a:r>
              <a:rPr lang="en-US" altLang="en-US" sz="1800">
                <a:latin typeface="Times New Roman" panose="02020603050405020304" pitchFamily="18" charset="0"/>
                <a:cs typeface="Arial" panose="020B0604020202020204" pitchFamily="34" charset="0"/>
              </a:rPr>
              <a:t>)</a:t>
            </a:r>
            <a:r>
              <a:rPr lang="en-US" altLang="en-US" sz="1600">
                <a:cs typeface="Arial" panose="020B0604020202020204" pitchFamily="34" charset="0"/>
              </a:rPr>
              <a:t>, at image pixel location </a:t>
            </a:r>
            <a:r>
              <a:rPr lang="en-US" altLang="en-US" sz="1800">
                <a:latin typeface="Times New Roman" panose="02020603050405020304" pitchFamily="18" charset="0"/>
                <a:cs typeface="Arial" panose="020B0604020202020204" pitchFamily="34" charset="0"/>
              </a:rPr>
              <a:t>(</a:t>
            </a:r>
            <a:r>
              <a:rPr lang="en-US" altLang="en-US" sz="1800" i="1">
                <a:latin typeface="Times New Roman" panose="02020603050405020304" pitchFamily="18" charset="0"/>
                <a:cs typeface="Arial" panose="020B0604020202020204" pitchFamily="34" charset="0"/>
              </a:rPr>
              <a:t>r</a:t>
            </a:r>
            <a:r>
              <a:rPr lang="en-US" altLang="en-US" sz="1800">
                <a:latin typeface="Times New Roman" panose="02020603050405020304" pitchFamily="18" charset="0"/>
                <a:cs typeface="Arial" panose="020B0604020202020204" pitchFamily="34" charset="0"/>
              </a:rPr>
              <a:t>,</a:t>
            </a:r>
            <a:r>
              <a:rPr lang="en-US" altLang="en-US" sz="1800" i="1">
                <a:latin typeface="Times New Roman" panose="02020603050405020304" pitchFamily="18" charset="0"/>
                <a:cs typeface="Arial" panose="020B0604020202020204" pitchFamily="34" charset="0"/>
              </a:rPr>
              <a:t>c</a:t>
            </a:r>
            <a:r>
              <a:rPr lang="en-US" altLang="en-US" sz="1800">
                <a:latin typeface="Times New Roman" panose="02020603050405020304" pitchFamily="18" charset="0"/>
                <a:cs typeface="Arial" panose="020B0604020202020204" pitchFamily="34" charset="0"/>
              </a:rPr>
              <a:t>)</a:t>
            </a:r>
            <a:r>
              <a:rPr lang="en-US" altLang="en-US" sz="1600">
                <a:cs typeface="Arial" panose="020B0604020202020204" pitchFamily="34" charset="0"/>
              </a:rPr>
              <a:t>.</a:t>
            </a:r>
            <a:endParaRPr lang="en-US" altLang="en-US" sz="1800">
              <a:latin typeface="Times New Roman" panose="02020603050405020304" pitchFamily="18" charset="0"/>
              <a:cs typeface="Arial" panose="020B0604020202020204" pitchFamily="34" charset="0"/>
            </a:endParaRPr>
          </a:p>
        </p:txBody>
      </p:sp>
      <p:sp>
        <p:nvSpPr>
          <p:cNvPr id="21763" name="Text Box 840"/>
          <p:cNvSpPr txBox="1">
            <a:spLocks noChangeArrowheads="1"/>
          </p:cNvSpPr>
          <p:nvPr/>
        </p:nvSpPr>
        <p:spPr bwMode="auto">
          <a:xfrm>
            <a:off x="3200400" y="4343400"/>
            <a:ext cx="2895600" cy="311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nSpc>
                <a:spcPct val="80000"/>
              </a:lnSpc>
            </a:pPr>
            <a:r>
              <a:rPr lang="en-US" altLang="en-US" sz="1600"/>
              <a:t>Quantization Table, </a:t>
            </a:r>
            <a:r>
              <a:rPr lang="en-US" altLang="en-US" sz="1800">
                <a:latin typeface="Times New Roman" panose="02020603050405020304" pitchFamily="18" charset="0"/>
                <a:cs typeface="Arial" panose="020B0604020202020204" pitchFamily="34" charset="0"/>
              </a:rPr>
              <a:t>Q(</a:t>
            </a:r>
            <a:r>
              <a:rPr lang="en-US" altLang="en-US" sz="1800" i="1">
                <a:latin typeface="Times New Roman" panose="02020603050405020304" pitchFamily="18" charset="0"/>
                <a:cs typeface="Arial" panose="020B0604020202020204" pitchFamily="34" charset="0"/>
              </a:rPr>
              <a:t>u</a:t>
            </a:r>
            <a:r>
              <a:rPr lang="en-US" altLang="en-US" sz="1800">
                <a:latin typeface="Times New Roman" panose="02020603050405020304" pitchFamily="18" charset="0"/>
                <a:cs typeface="Arial" panose="020B0604020202020204" pitchFamily="34" charset="0"/>
              </a:rPr>
              <a:t>,</a:t>
            </a:r>
            <a:r>
              <a:rPr lang="en-US" altLang="en-US" sz="1800" i="1">
                <a:latin typeface="Times New Roman" panose="02020603050405020304" pitchFamily="18" charset="0"/>
                <a:cs typeface="Arial" panose="020B0604020202020204" pitchFamily="34" charset="0"/>
              </a:rPr>
              <a:t>v</a:t>
            </a:r>
            <a:r>
              <a:rPr lang="en-US" altLang="en-US" sz="1800">
                <a:latin typeface="Times New Roman" panose="02020603050405020304" pitchFamily="18" charset="0"/>
                <a:cs typeface="Arial" panose="020B0604020202020204" pitchFamily="34" charset="0"/>
              </a:rPr>
              <a:t>)</a:t>
            </a:r>
          </a:p>
        </p:txBody>
      </p:sp>
      <p:sp>
        <p:nvSpPr>
          <p:cNvPr id="21764" name="Text Box 841"/>
          <p:cNvSpPr txBox="1">
            <a:spLocks noChangeArrowheads="1"/>
          </p:cNvSpPr>
          <p:nvPr/>
        </p:nvSpPr>
        <p:spPr bwMode="auto">
          <a:xfrm>
            <a:off x="6169025" y="4343400"/>
            <a:ext cx="2822575" cy="555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lnSpc>
                <a:spcPct val="80000"/>
              </a:lnSpc>
            </a:pPr>
            <a:r>
              <a:rPr lang="en-US" altLang="en-US" sz="1600">
                <a:cs typeface="Arial" panose="020B0604020202020204" pitchFamily="34" charset="0"/>
              </a:rPr>
              <a:t>Quantized Result, </a:t>
            </a:r>
            <a:r>
              <a:rPr lang="en-US" altLang="en-US" sz="2000">
                <a:latin typeface="French Script MT" panose="03020402040607040605" pitchFamily="66" charset="0"/>
                <a:cs typeface="Arial" panose="020B0604020202020204" pitchFamily="34" charset="0"/>
              </a:rPr>
              <a:t>F</a:t>
            </a:r>
            <a:r>
              <a:rPr lang="en-US" altLang="en-US" sz="1800" baseline="30000">
                <a:latin typeface="Times New Roman" panose="02020603050405020304" pitchFamily="18" charset="0"/>
                <a:cs typeface="Arial" panose="020B0604020202020204" pitchFamily="34" charset="0"/>
              </a:rPr>
              <a:t>Q</a:t>
            </a:r>
            <a:r>
              <a:rPr lang="en-US" altLang="en-US" sz="1800">
                <a:latin typeface="Times New Roman" panose="02020603050405020304" pitchFamily="18" charset="0"/>
                <a:cs typeface="Arial" panose="020B0604020202020204" pitchFamily="34" charset="0"/>
              </a:rPr>
              <a:t>(</a:t>
            </a:r>
            <a:r>
              <a:rPr lang="en-US" altLang="en-US" sz="1800" i="1">
                <a:latin typeface="Times New Roman" panose="02020603050405020304" pitchFamily="18" charset="0"/>
                <a:cs typeface="Arial" panose="020B0604020202020204" pitchFamily="34" charset="0"/>
              </a:rPr>
              <a:t>u</a:t>
            </a:r>
            <a:r>
              <a:rPr lang="en-US" altLang="en-US" sz="1800">
                <a:latin typeface="Times New Roman" panose="02020603050405020304" pitchFamily="18" charset="0"/>
                <a:cs typeface="Arial" panose="020B0604020202020204" pitchFamily="34" charset="0"/>
              </a:rPr>
              <a:t>,</a:t>
            </a:r>
            <a:r>
              <a:rPr lang="en-US" altLang="en-US" sz="1800" i="1">
                <a:latin typeface="Times New Roman" panose="02020603050405020304" pitchFamily="18" charset="0"/>
                <a:cs typeface="Arial" panose="020B0604020202020204" pitchFamily="34" charset="0"/>
              </a:rPr>
              <a:t>v</a:t>
            </a:r>
            <a:r>
              <a:rPr lang="en-US" altLang="en-US" sz="1800">
                <a:latin typeface="Times New Roman" panose="02020603050405020304" pitchFamily="18" charset="0"/>
                <a:cs typeface="Arial" panose="020B0604020202020204" pitchFamily="34" charset="0"/>
              </a:rPr>
              <a:t>) </a:t>
            </a:r>
            <a:r>
              <a:rPr lang="en-US" altLang="en-US" sz="1600">
                <a:cs typeface="Arial" panose="020B0604020202020204" pitchFamily="34" charset="0"/>
              </a:rPr>
              <a:t>at image pixel location </a:t>
            </a:r>
            <a:r>
              <a:rPr lang="en-US" altLang="en-US" sz="1800">
                <a:latin typeface="Times New Roman" panose="02020603050405020304" pitchFamily="18" charset="0"/>
                <a:cs typeface="Arial" panose="020B0604020202020204" pitchFamily="34" charset="0"/>
              </a:rPr>
              <a:t>(</a:t>
            </a:r>
            <a:r>
              <a:rPr lang="en-US" altLang="en-US" sz="1800" i="1">
                <a:latin typeface="Times New Roman" panose="02020603050405020304" pitchFamily="18" charset="0"/>
                <a:cs typeface="Arial" panose="020B0604020202020204" pitchFamily="34" charset="0"/>
              </a:rPr>
              <a:t>r</a:t>
            </a:r>
            <a:r>
              <a:rPr lang="en-US" altLang="en-US" sz="1800">
                <a:latin typeface="Times New Roman" panose="02020603050405020304" pitchFamily="18" charset="0"/>
                <a:cs typeface="Arial" panose="020B0604020202020204" pitchFamily="34" charset="0"/>
              </a:rPr>
              <a:t>,</a:t>
            </a:r>
            <a:r>
              <a:rPr lang="en-US" altLang="en-US" sz="1800" i="1">
                <a:latin typeface="Times New Roman" panose="02020603050405020304" pitchFamily="18" charset="0"/>
                <a:cs typeface="Arial" panose="020B0604020202020204" pitchFamily="34" charset="0"/>
              </a:rPr>
              <a:t>c</a:t>
            </a:r>
            <a:r>
              <a:rPr lang="en-US" altLang="en-US" sz="1800">
                <a:latin typeface="Times New Roman" panose="02020603050405020304" pitchFamily="18" charset="0"/>
                <a:cs typeface="Arial" panose="020B0604020202020204" pitchFamily="34" charset="0"/>
              </a:rPr>
              <a:t>).</a:t>
            </a:r>
          </a:p>
        </p:txBody>
      </p:sp>
      <p:graphicFrame>
        <p:nvGraphicFramePr>
          <p:cNvPr id="21765" name="Object 1874"/>
          <p:cNvGraphicFramePr>
            <a:graphicFrameLocks noChangeAspect="1"/>
          </p:cNvGraphicFramePr>
          <p:nvPr>
            <p:extLst>
              <p:ext uri="{D42A27DB-BD31-4B8C-83A1-F6EECF244321}">
                <p14:modId xmlns:p14="http://schemas.microsoft.com/office/powerpoint/2010/main" val="3132568225"/>
              </p:ext>
            </p:extLst>
          </p:nvPr>
        </p:nvGraphicFramePr>
        <p:xfrm>
          <a:off x="3001963" y="4813300"/>
          <a:ext cx="3297237" cy="989013"/>
        </p:xfrm>
        <a:graphic>
          <a:graphicData uri="http://schemas.openxmlformats.org/presentationml/2006/ole">
            <mc:AlternateContent xmlns:mc="http://schemas.openxmlformats.org/markup-compatibility/2006">
              <mc:Choice xmlns:v="urn:schemas-microsoft-com:vml" Requires="v">
                <p:oleObj spid="_x0000_s21791" name="Equation" r:id="rId3" imgW="1650960" imgH="495000" progId="Equation.DSMT4">
                  <p:embed/>
                </p:oleObj>
              </mc:Choice>
              <mc:Fallback>
                <p:oleObj name="Equation" r:id="rId3" imgW="1650960" imgH="495000" progId="Equation.DSMT4">
                  <p:embed/>
                  <p:pic>
                    <p:nvPicPr>
                      <p:cNvPr id="0" name="Object 1874"/>
                      <p:cNvPicPr>
                        <a:picLocks noChangeAspect="1" noChangeArrowheads="1"/>
                      </p:cNvPicPr>
                      <p:nvPr/>
                    </p:nvPicPr>
                    <p:blipFill>
                      <a:blip r:embed="rId4"/>
                      <a:srcRect/>
                      <a:stretch>
                        <a:fillRect/>
                      </a:stretch>
                    </p:blipFill>
                    <p:spPr bwMode="auto">
                      <a:xfrm>
                        <a:off x="3001963" y="4813300"/>
                        <a:ext cx="3297237"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1"/>
          <p:cNvSpPr txBox="1">
            <a:spLocks noChangeArrowheads="1"/>
          </p:cNvSpPr>
          <p:nvPr/>
        </p:nvSpPr>
        <p:spPr bwMode="auto">
          <a:xfrm>
            <a:off x="6629400" y="5619750"/>
            <a:ext cx="2093913" cy="457200"/>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50000"/>
              </a:spcBef>
            </a:pPr>
            <a:r>
              <a:rPr lang="en-US" altLang="en-US">
                <a:latin typeface="Comic Sans MS" panose="030F0702030302020204" pitchFamily="66" charset="0"/>
                <a:cs typeface="Arial" panose="020B0604020202020204" pitchFamily="34" charset="0"/>
              </a:rPr>
              <a:t>This Q(u,v) is yet another quantization table.</a:t>
            </a:r>
            <a:endParaRPr lang="en-US" altLang="en-US">
              <a:latin typeface="Comic Sans MS" panose="030F0702030302020204" pitchFamily="66" charset="0"/>
            </a:endParaRPr>
          </a:p>
        </p:txBody>
      </p:sp>
      <p:sp>
        <p:nvSpPr>
          <p:cNvPr id="21768" name="Text Box 13"/>
          <p:cNvSpPr txBox="1">
            <a:spLocks noChangeArrowheads="1"/>
          </p:cNvSpPr>
          <p:nvPr/>
        </p:nvSpPr>
        <p:spPr bwMode="auto">
          <a:xfrm>
            <a:off x="381000" y="5619750"/>
            <a:ext cx="2438400" cy="476250"/>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lvl1pPr marL="228600" indent="-228600"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lnSpc>
                <a:spcPct val="80000"/>
              </a:lnSpc>
              <a:spcBef>
                <a:spcPct val="50000"/>
              </a:spcBef>
            </a:pPr>
            <a:r>
              <a:rPr lang="en-US" altLang="en-US" dirty="0">
                <a:latin typeface="Comic Sans MS" panose="030F0702030302020204" pitchFamily="66" charset="0"/>
              </a:rPr>
              <a:t>(</a:t>
            </a:r>
            <a:r>
              <a:rPr lang="en-US" altLang="en-US" i="1" dirty="0">
                <a:latin typeface="Comic Sans MS" panose="030F0702030302020204" pitchFamily="66" charset="0"/>
              </a:rPr>
              <a:t>r</a:t>
            </a:r>
            <a:r>
              <a:rPr lang="en-US" altLang="en-US" dirty="0">
                <a:latin typeface="Comic Sans MS" panose="030F0702030302020204" pitchFamily="66" charset="0"/>
              </a:rPr>
              <a:t>,</a:t>
            </a:r>
            <a:r>
              <a:rPr lang="en-US" altLang="en-US" i="1" dirty="0">
                <a:latin typeface="Comic Sans MS" panose="030F0702030302020204" pitchFamily="66" charset="0"/>
              </a:rPr>
              <a:t>c </a:t>
            </a:r>
            <a:r>
              <a:rPr lang="en-US" altLang="en-US" dirty="0">
                <a:latin typeface="Comic Sans MS" panose="030F0702030302020204" pitchFamily="66" charset="0"/>
              </a:rPr>
              <a:t>) </a:t>
            </a:r>
            <a:r>
              <a:rPr lang="el-GR" altLang="en-US" b="1" dirty="0">
                <a:latin typeface="Comic Sans MS" panose="030F0702030302020204" pitchFamily="66" charset="0"/>
                <a:sym typeface="Euclid Symbol" panose="05050102010706020507" pitchFamily="18" charset="2"/>
              </a:rPr>
              <a:t></a:t>
            </a:r>
            <a:r>
              <a:rPr lang="en-US" altLang="en-US" dirty="0">
                <a:latin typeface="Comic Sans MS" panose="030F0702030302020204" pitchFamily="66" charset="0"/>
              </a:rPr>
              <a:t> </a:t>
            </a:r>
          </a:p>
          <a:p>
            <a:pPr algn="l">
              <a:lnSpc>
                <a:spcPct val="80000"/>
              </a:lnSpc>
              <a:spcBef>
                <a:spcPct val="50000"/>
              </a:spcBef>
            </a:pPr>
            <a:r>
              <a:rPr lang="en-US" altLang="en-US" dirty="0">
                <a:latin typeface="Comic Sans MS" panose="030F0702030302020204" pitchFamily="66" charset="0"/>
              </a:rPr>
              <a:t>	{0,8,16,…,R} x {0,8,16,…,C},</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29</a:t>
            </a:fld>
            <a:endParaRPr lang="en-US"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266700" y="1181100"/>
            <a:ext cx="8610600" cy="723900"/>
          </a:xfrm>
        </p:spPr>
        <p:txBody>
          <a:bodyPr/>
          <a:lstStyle/>
          <a:p>
            <a:pPr algn="ctr"/>
            <a:r>
              <a:rPr lang="en-US" altLang="en-US" sz="3600" dirty="0" smtClean="0"/>
              <a:t>The JPEG Still Picture Compression Standard</a:t>
            </a:r>
          </a:p>
        </p:txBody>
      </p:sp>
      <p:sp>
        <p:nvSpPr>
          <p:cNvPr id="5126" name="Rectangle 3"/>
          <p:cNvSpPr>
            <a:spLocks noGrp="1" noChangeArrowheads="1"/>
          </p:cNvSpPr>
          <p:nvPr>
            <p:ph type="body" idx="1"/>
          </p:nvPr>
        </p:nvSpPr>
        <p:spPr>
          <a:xfrm>
            <a:off x="685800" y="2209800"/>
            <a:ext cx="7848600" cy="3733800"/>
          </a:xfrm>
        </p:spPr>
        <p:txBody>
          <a:bodyPr/>
          <a:lstStyle/>
          <a:p>
            <a:r>
              <a:rPr lang="en-US" altLang="en-US" sz="2400" dirty="0" smtClean="0">
                <a:cs typeface="Arial" panose="020B0604020202020204" pitchFamily="34" charset="0"/>
              </a:rPr>
              <a:t>Joint Photographic Experts Group</a:t>
            </a:r>
          </a:p>
          <a:p>
            <a:r>
              <a:rPr lang="en-US" altLang="en-US" sz="2400" dirty="0" smtClean="0">
                <a:cs typeface="Arial" panose="020B0604020202020204" pitchFamily="34" charset="0"/>
              </a:rPr>
              <a:t>A standards committee set up by the CCITT and     the ISO.</a:t>
            </a:r>
          </a:p>
          <a:p>
            <a:r>
              <a:rPr lang="en-US" altLang="en-US" sz="2400" dirty="0" smtClean="0">
                <a:cs typeface="Arial" panose="020B0604020202020204" pitchFamily="34" charset="0"/>
              </a:rPr>
              <a:t>Tasked in the late 1980’s to generate a general-purpose standard for compression of almost all continuous tone and still-image applications.</a:t>
            </a:r>
          </a:p>
          <a:p>
            <a:r>
              <a:rPr lang="en-US" altLang="en-US" sz="2400" dirty="0" smtClean="0">
                <a:cs typeface="Arial" panose="020B0604020202020204" pitchFamily="34" charset="0"/>
              </a:rPr>
              <a:t>Published Standard: “Digital Compression and Coding of Continuous-tone Still Images – Requirements and Guidelines,” ISO/IEC 10918-1:1993(E)</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1"/>
          </p:nvPr>
        </p:nvSpPr>
        <p:spPr/>
        <p:txBody>
          <a:bodyPr/>
          <a:lstStyle/>
          <a:p>
            <a:fld id="{3BCB7CF1-DE96-44F3-87F8-86C732AEF3D8}" type="slidenum">
              <a:rPr lang="en-US" altLang="en-US" smtClean="0"/>
              <a:pPr/>
              <a:t>3</a:t>
            </a:fld>
            <a:endParaRPr lang="en-US"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381000" y="1143000"/>
            <a:ext cx="8382000" cy="533400"/>
          </a:xfrm>
        </p:spPr>
        <p:txBody>
          <a:bodyPr/>
          <a:lstStyle/>
          <a:p>
            <a:pPr algn="ctr"/>
            <a:r>
              <a:rPr lang="en-US" altLang="en-US" sz="3200" smtClean="0"/>
              <a:t>Image DC Components (8</a:t>
            </a:r>
            <a:r>
              <a:rPr lang="en-US" altLang="en-US" sz="3200" smtClean="0">
                <a:cs typeface="Times New Roman" panose="02020603050405020304" pitchFamily="18" charset="0"/>
              </a:rPr>
              <a:t>×8 constant blocks)</a:t>
            </a:r>
            <a:endParaRPr lang="en-US" altLang="en-US" sz="3200" smtClean="0">
              <a:cs typeface="Times New Roman" panose="02020603050405020304" pitchFamily="18" charset="0"/>
              <a:sym typeface="Symbol" panose="05050102010706020507" pitchFamily="18" charset="2"/>
            </a:endParaRPr>
          </a:p>
        </p:txBody>
      </p:sp>
      <p:pic>
        <p:nvPicPr>
          <p:cNvPr id="22534" name="Picture 12" descr="mask-RGB-8x8-blo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013" y="2057400"/>
            <a:ext cx="3659187"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3" descr="mask-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3657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30</a:t>
            </a:fld>
            <a:endParaRPr lang="en-US"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a:xfrm>
            <a:off x="381000" y="1219200"/>
            <a:ext cx="8382000" cy="533400"/>
          </a:xfrm>
        </p:spPr>
        <p:txBody>
          <a:bodyPr/>
          <a:lstStyle/>
          <a:p>
            <a:pPr algn="ctr"/>
            <a:r>
              <a:rPr lang="en-US" altLang="en-US" sz="3200" smtClean="0"/>
              <a:t>DC Component Coding (DPCM)</a:t>
            </a:r>
            <a:endParaRPr lang="en-US" altLang="en-US" sz="3200" smtClean="0">
              <a:cs typeface="Times New Roman" panose="02020603050405020304" pitchFamily="18" charset="0"/>
              <a:sym typeface="Symbol" panose="05050102010706020507" pitchFamily="18" charset="2"/>
            </a:endParaRPr>
          </a:p>
        </p:txBody>
      </p:sp>
      <p:grpSp>
        <p:nvGrpSpPr>
          <p:cNvPr id="23558" name="Group 3"/>
          <p:cNvGrpSpPr>
            <a:grpSpLocks/>
          </p:cNvGrpSpPr>
          <p:nvPr/>
        </p:nvGrpSpPr>
        <p:grpSpPr bwMode="auto">
          <a:xfrm>
            <a:off x="512763" y="2057400"/>
            <a:ext cx="3830637" cy="3276600"/>
            <a:chOff x="240" y="1296"/>
            <a:chExt cx="2413" cy="2064"/>
          </a:xfrm>
        </p:grpSpPr>
        <p:pic>
          <p:nvPicPr>
            <p:cNvPr id="23563" name="Picture 4" descr="DC Components"/>
            <p:cNvPicPr>
              <a:picLocks noChangeAspect="1" noChangeArrowheads="1"/>
            </p:cNvPicPr>
            <p:nvPr/>
          </p:nvPicPr>
          <p:blipFill>
            <a:blip r:embed="rId2">
              <a:extLst>
                <a:ext uri="{28A0092B-C50C-407E-A947-70E740481C1C}">
                  <a14:useLocalDpi xmlns:a14="http://schemas.microsoft.com/office/drawing/2010/main" val="0"/>
                </a:ext>
              </a:extLst>
            </a:blip>
            <a:srcRect l="6502" r="6502"/>
            <a:stretch>
              <a:fillRect/>
            </a:stretch>
          </p:blipFill>
          <p:spPr bwMode="auto">
            <a:xfrm>
              <a:off x="240" y="1296"/>
              <a:ext cx="2413"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Text Box 5"/>
            <p:cNvSpPr txBox="1">
              <a:spLocks noChangeArrowheads="1"/>
            </p:cNvSpPr>
            <p:nvPr/>
          </p:nvSpPr>
          <p:spPr bwMode="auto">
            <a:xfrm>
              <a:off x="720" y="3168"/>
              <a:ext cx="167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DC components from 32 blocks</a:t>
              </a:r>
            </a:p>
          </p:txBody>
        </p:sp>
      </p:grpSp>
      <p:grpSp>
        <p:nvGrpSpPr>
          <p:cNvPr id="23559" name="Group 6"/>
          <p:cNvGrpSpPr>
            <a:grpSpLocks/>
          </p:cNvGrpSpPr>
          <p:nvPr/>
        </p:nvGrpSpPr>
        <p:grpSpPr bwMode="auto">
          <a:xfrm>
            <a:off x="4724400" y="2057400"/>
            <a:ext cx="3830638" cy="3276600"/>
            <a:chOff x="3072" y="1296"/>
            <a:chExt cx="2413" cy="2064"/>
          </a:xfrm>
        </p:grpSpPr>
        <p:pic>
          <p:nvPicPr>
            <p:cNvPr id="23561" name="Picture 7" descr="DC Components DPCM"/>
            <p:cNvPicPr>
              <a:picLocks noChangeAspect="1" noChangeArrowheads="1"/>
            </p:cNvPicPr>
            <p:nvPr/>
          </p:nvPicPr>
          <p:blipFill>
            <a:blip r:embed="rId3">
              <a:extLst>
                <a:ext uri="{28A0092B-C50C-407E-A947-70E740481C1C}">
                  <a14:useLocalDpi xmlns:a14="http://schemas.microsoft.com/office/drawing/2010/main" val="0"/>
                </a:ext>
              </a:extLst>
            </a:blip>
            <a:srcRect l="6502" r="6502"/>
            <a:stretch>
              <a:fillRect/>
            </a:stretch>
          </p:blipFill>
          <p:spPr bwMode="auto">
            <a:xfrm>
              <a:off x="3072" y="1296"/>
              <a:ext cx="2413"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Text Box 8"/>
            <p:cNvSpPr txBox="1">
              <a:spLocks noChangeArrowheads="1"/>
            </p:cNvSpPr>
            <p:nvPr/>
          </p:nvSpPr>
          <p:spPr bwMode="auto">
            <a:xfrm>
              <a:off x="3552" y="3168"/>
              <a:ext cx="171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Differential PCM coding of same</a:t>
              </a:r>
            </a:p>
          </p:txBody>
        </p:sp>
      </p:grpSp>
      <p:sp>
        <p:nvSpPr>
          <p:cNvPr id="23560" name="Rectangle 9"/>
          <p:cNvSpPr>
            <a:spLocks noChangeArrowheads="1"/>
          </p:cNvSpPr>
          <p:nvPr/>
        </p:nvSpPr>
        <p:spPr bwMode="auto">
          <a:xfrm>
            <a:off x="609600" y="55626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89" tIns="45994" rIns="91989" bIns="45994">
            <a:spAutoFit/>
          </a:bodyPr>
          <a:lstStyle>
            <a:lvl1pPr marL="533400" indent="-533400">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20000"/>
              </a:spcBef>
              <a:buClr>
                <a:schemeClr val="tx1"/>
              </a:buClr>
              <a:buFont typeface="Monotype Sorts" pitchFamily="2" charset="2"/>
              <a:buNone/>
            </a:pPr>
            <a:r>
              <a:rPr lang="en-US" altLang="en-US" sz="2400">
                <a:solidFill>
                  <a:schemeClr val="tx1"/>
                </a:solidFill>
                <a:latin typeface="Times New Roman" panose="02020603050405020304" pitchFamily="18" charset="0"/>
              </a:rPr>
              <a:t>DC components are coded separately from the AC components.</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31</a:t>
            </a:fld>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p:cNvSpPr>
            <a:spLocks noGrp="1" noChangeArrowheads="1"/>
          </p:cNvSpPr>
          <p:nvPr>
            <p:ph type="title"/>
          </p:nvPr>
        </p:nvSpPr>
        <p:spPr>
          <a:xfrm>
            <a:off x="914400" y="1431925"/>
            <a:ext cx="2057400" cy="1844675"/>
          </a:xfrm>
          <a:noFill/>
        </p:spPr>
        <p:txBody>
          <a:bodyPr>
            <a:spAutoFit/>
          </a:bodyPr>
          <a:lstStyle/>
          <a:p>
            <a:pPr>
              <a:lnSpc>
                <a:spcPct val="90000"/>
              </a:lnSpc>
            </a:pPr>
            <a:r>
              <a:rPr lang="en-US" altLang="en-US" sz="3200" smtClean="0"/>
              <a:t>Quantized coefficient encoding order</a:t>
            </a:r>
            <a:endParaRPr lang="en-US" altLang="en-US" sz="3200" smtClean="0">
              <a:cs typeface="Times New Roman" panose="02020603050405020304" pitchFamily="18" charset="0"/>
              <a:sym typeface="Symbol" panose="05050102010706020507" pitchFamily="18" charset="2"/>
            </a:endParaRPr>
          </a:p>
        </p:txBody>
      </p:sp>
      <p:grpSp>
        <p:nvGrpSpPr>
          <p:cNvPr id="24582" name="Group 8"/>
          <p:cNvGrpSpPr>
            <a:grpSpLocks/>
          </p:cNvGrpSpPr>
          <p:nvPr/>
        </p:nvGrpSpPr>
        <p:grpSpPr bwMode="auto">
          <a:xfrm>
            <a:off x="3581400" y="1524000"/>
            <a:ext cx="5029200" cy="3657600"/>
            <a:chOff x="1296" y="1248"/>
            <a:chExt cx="3168" cy="2304"/>
          </a:xfrm>
        </p:grpSpPr>
        <p:pic>
          <p:nvPicPr>
            <p:cNvPr id="24588" name="Picture 4" descr="DCT Encode 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 y="1248"/>
              <a:ext cx="2304"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 Box 5"/>
            <p:cNvSpPr txBox="1">
              <a:spLocks noChangeArrowheads="1"/>
            </p:cNvSpPr>
            <p:nvPr/>
          </p:nvSpPr>
          <p:spPr bwMode="auto">
            <a:xfrm>
              <a:off x="1296" y="1296"/>
              <a:ext cx="384"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spcBef>
                  <a:spcPct val="50000"/>
                </a:spcBef>
              </a:pPr>
              <a:r>
                <a:rPr lang="en-US" altLang="en-US">
                  <a:solidFill>
                    <a:srgbClr val="FF0000"/>
                  </a:solidFill>
                </a:rPr>
                <a:t>start</a:t>
              </a:r>
            </a:p>
          </p:txBody>
        </p:sp>
        <p:sp>
          <p:nvSpPr>
            <p:cNvPr id="24590" name="Text Box 6"/>
            <p:cNvSpPr txBox="1">
              <a:spLocks noChangeArrowheads="1"/>
            </p:cNvSpPr>
            <p:nvPr/>
          </p:nvSpPr>
          <p:spPr bwMode="auto">
            <a:xfrm>
              <a:off x="4080" y="3312"/>
              <a:ext cx="384"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spcBef>
                  <a:spcPct val="50000"/>
                </a:spcBef>
              </a:pPr>
              <a:r>
                <a:rPr lang="en-US" altLang="en-US">
                  <a:solidFill>
                    <a:srgbClr val="FF0000"/>
                  </a:solidFill>
                </a:rPr>
                <a:t>end</a:t>
              </a:r>
            </a:p>
          </p:txBody>
        </p:sp>
      </p:grpSp>
      <p:sp>
        <p:nvSpPr>
          <p:cNvPr id="24583" name="Text Box 7"/>
          <p:cNvSpPr txBox="1">
            <a:spLocks noChangeArrowheads="1"/>
          </p:cNvSpPr>
          <p:nvPr/>
        </p:nvSpPr>
        <p:spPr bwMode="auto">
          <a:xfrm>
            <a:off x="949325" y="3619500"/>
            <a:ext cx="2403475" cy="1562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r>
              <a:rPr lang="en-US" altLang="en-US">
                <a:latin typeface="DejaVu Sans Mono" pitchFamily="49" charset="0"/>
              </a:rPr>
              <a:t>255 23 34  7 15  2  6  1</a:t>
            </a:r>
          </a:p>
          <a:p>
            <a:pPr algn="l"/>
            <a:r>
              <a:rPr lang="en-US" altLang="en-US">
                <a:latin typeface="DejaVu Sans Mono" pitchFamily="49" charset="0"/>
              </a:rPr>
              <a:t> 19  4 10  4  5  1  2  2</a:t>
            </a:r>
          </a:p>
          <a:p>
            <a:pPr algn="l"/>
            <a:r>
              <a:rPr lang="en-US" altLang="en-US">
                <a:latin typeface="DejaVu Sans Mono" pitchFamily="49" charset="0"/>
              </a:rPr>
              <a:t> 29  5  6  1  2  1  1  1</a:t>
            </a:r>
          </a:p>
          <a:p>
            <a:pPr algn="l"/>
            <a:r>
              <a:rPr lang="en-US" altLang="en-US">
                <a:latin typeface="DejaVu Sans Mono" pitchFamily="49" charset="0"/>
              </a:rPr>
              <a:t> 11  9  3  3  1  1  1  1</a:t>
            </a:r>
          </a:p>
          <a:p>
            <a:pPr algn="l"/>
            <a:r>
              <a:rPr lang="en-US" altLang="en-US">
                <a:latin typeface="DejaVu Sans Mono" pitchFamily="49" charset="0"/>
              </a:rPr>
              <a:t> 14  9  2  1  2  1  1  1</a:t>
            </a:r>
          </a:p>
          <a:p>
            <a:pPr algn="l"/>
            <a:r>
              <a:rPr lang="en-US" altLang="en-US">
                <a:latin typeface="DejaVu Sans Mono" pitchFamily="49" charset="0"/>
              </a:rPr>
              <a:t>  3  1  3  1  2  1  1  2</a:t>
            </a:r>
          </a:p>
          <a:p>
            <a:pPr algn="l"/>
            <a:r>
              <a:rPr lang="en-US" altLang="en-US">
                <a:latin typeface="DejaVu Sans Mono" pitchFamily="49" charset="0"/>
              </a:rPr>
              <a:t>  7  1  1  1  1  1  1  1</a:t>
            </a:r>
          </a:p>
          <a:p>
            <a:pPr algn="l"/>
            <a:r>
              <a:rPr lang="en-US" altLang="en-US">
                <a:latin typeface="DejaVu Sans Mono" pitchFamily="49" charset="0"/>
              </a:rPr>
              <a:t>  0  0  1  1  1  0  1  1</a:t>
            </a:r>
          </a:p>
        </p:txBody>
      </p:sp>
      <p:sp>
        <p:nvSpPr>
          <p:cNvPr id="24584" name="Text Box 10"/>
          <p:cNvSpPr txBox="1">
            <a:spLocks noChangeArrowheads="1"/>
          </p:cNvSpPr>
          <p:nvPr/>
        </p:nvSpPr>
        <p:spPr bwMode="auto">
          <a:xfrm>
            <a:off x="736600" y="5592763"/>
            <a:ext cx="7631113"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solidFill>
                  <a:srgbClr val="0000FF"/>
                </a:solidFill>
              </a:rPr>
              <a:t>AC:  23 19 29 4 34 7 10 5 11 14 9 6 4 15 2 5 1 3 9 3 7 1 2 3 2 1 6 1 2 1 1 1 3 1 0 0 1 1 2 1 1 2 1 1 1 2 1 1 1 1 1</a:t>
            </a:r>
          </a:p>
        </p:txBody>
      </p:sp>
      <p:sp>
        <p:nvSpPr>
          <p:cNvPr id="24585" name="Text Box 13"/>
          <p:cNvSpPr txBox="1">
            <a:spLocks noChangeArrowheads="1"/>
          </p:cNvSpPr>
          <p:nvPr/>
        </p:nvSpPr>
        <p:spPr bwMode="auto">
          <a:xfrm>
            <a:off x="3681413" y="2079625"/>
            <a:ext cx="40322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a:t>DC</a:t>
            </a:r>
          </a:p>
        </p:txBody>
      </p:sp>
      <p:sp>
        <p:nvSpPr>
          <p:cNvPr id="24586" name="Line 14"/>
          <p:cNvSpPr>
            <a:spLocks noChangeShapeType="1"/>
          </p:cNvSpPr>
          <p:nvPr/>
        </p:nvSpPr>
        <p:spPr bwMode="auto">
          <a:xfrm rot="-2700000">
            <a:off x="3962400" y="20447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7" name="Rectangle 15"/>
          <p:cNvSpPr>
            <a:spLocks noChangeArrowheads="1"/>
          </p:cNvSpPr>
          <p:nvPr/>
        </p:nvSpPr>
        <p:spPr bwMode="auto">
          <a:xfrm>
            <a:off x="1011238" y="3671888"/>
            <a:ext cx="334962" cy="174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32</a:t>
            </a:fld>
            <a:endParaRPr lang="en-US"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381000" y="1104900"/>
            <a:ext cx="8229600" cy="723900"/>
          </a:xfrm>
        </p:spPr>
        <p:txBody>
          <a:bodyPr/>
          <a:lstStyle/>
          <a:p>
            <a:r>
              <a:rPr lang="en-US" altLang="en-US" smtClean="0"/>
              <a:t>Entropy Encoding of AC Coefficients</a:t>
            </a:r>
          </a:p>
        </p:txBody>
      </p:sp>
      <p:sp>
        <p:nvSpPr>
          <p:cNvPr id="25606" name="Rectangle 3"/>
          <p:cNvSpPr>
            <a:spLocks noGrp="1" noChangeArrowheads="1"/>
          </p:cNvSpPr>
          <p:nvPr>
            <p:ph type="body" idx="1"/>
          </p:nvPr>
        </p:nvSpPr>
        <p:spPr>
          <a:xfrm>
            <a:off x="838200" y="2743200"/>
            <a:ext cx="6477000" cy="2057400"/>
          </a:xfrm>
        </p:spPr>
        <p:txBody>
          <a:bodyPr/>
          <a:lstStyle/>
          <a:p>
            <a:pPr marL="533400" indent="-533400">
              <a:buSzTx/>
              <a:buFont typeface="Monotype Sorts" pitchFamily="2" charset="2"/>
              <a:buAutoNum type="arabicPeriod"/>
            </a:pPr>
            <a:r>
              <a:rPr lang="en-US" altLang="en-US" smtClean="0">
                <a:latin typeface="Times New Roman" panose="02020603050405020304" pitchFamily="18" charset="0"/>
              </a:rPr>
              <a:t>Convert zigzag sequence of quantized coefficients into a sequence of symbols.</a:t>
            </a:r>
          </a:p>
          <a:p>
            <a:pPr marL="533400" indent="-533400">
              <a:buSzTx/>
              <a:buFont typeface="Monotype Sorts" pitchFamily="2" charset="2"/>
              <a:buAutoNum type="arabicPeriod"/>
            </a:pPr>
            <a:r>
              <a:rPr lang="en-US" altLang="en-US" smtClean="0">
                <a:latin typeface="Times New Roman" panose="02020603050405020304" pitchFamily="18" charset="0"/>
              </a:rPr>
              <a:t>Convert symbols to a data stream of variable length codes.</a:t>
            </a:r>
          </a:p>
        </p:txBody>
      </p:sp>
      <p:sp>
        <p:nvSpPr>
          <p:cNvPr id="25607" name="Rectangle 4"/>
          <p:cNvSpPr>
            <a:spLocks noChangeArrowheads="1"/>
          </p:cNvSpPr>
          <p:nvPr/>
        </p:nvSpPr>
        <p:spPr bwMode="auto">
          <a:xfrm>
            <a:off x="838200" y="2057400"/>
            <a:ext cx="32766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89" tIns="45994" rIns="91989" bIns="45994">
            <a:spAutoFit/>
          </a:bodyPr>
          <a:lstStyle>
            <a:lvl1pPr marL="533400" indent="-533400">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20000"/>
              </a:spcBef>
              <a:buClr>
                <a:schemeClr val="tx1"/>
              </a:buClr>
              <a:buFont typeface="Monotype Sorts" pitchFamily="2" charset="2"/>
              <a:buNone/>
            </a:pPr>
            <a:r>
              <a:rPr lang="en-US" altLang="en-US" sz="3200">
                <a:solidFill>
                  <a:schemeClr val="tx1"/>
                </a:solidFill>
                <a:latin typeface="Times New Roman" panose="02020603050405020304" pitchFamily="18" charset="0"/>
              </a:rPr>
              <a:t>Two step process:</a:t>
            </a:r>
          </a:p>
        </p:txBody>
      </p:sp>
      <p:sp>
        <p:nvSpPr>
          <p:cNvPr id="25608" name="Rectangle 5"/>
          <p:cNvSpPr>
            <a:spLocks noChangeArrowheads="1"/>
          </p:cNvSpPr>
          <p:nvPr/>
        </p:nvSpPr>
        <p:spPr bwMode="auto">
          <a:xfrm>
            <a:off x="4419600" y="4953000"/>
            <a:ext cx="3886200" cy="831850"/>
          </a:xfrm>
          <a:prstGeom prst="rect">
            <a:avLst/>
          </a:prstGeom>
          <a:solidFill>
            <a:schemeClr val="bg1"/>
          </a:solidFill>
          <a:ln w="9525">
            <a:solidFill>
              <a:schemeClr val="tx1"/>
            </a:solidFill>
            <a:miter lim="800000"/>
            <a:headEnd/>
            <a:tailEnd/>
          </a:ln>
          <a:effectLst>
            <a:outerShdw blurRad="38100" dist="63500" dir="13500000" algn="r" rotWithShape="0">
              <a:prstClr val="black">
                <a:alpha val="25000"/>
              </a:prstClr>
            </a:outerShdw>
          </a:effectLst>
        </p:spPr>
        <p:txBody>
          <a:bodyPr lIns="91989" tIns="45994" rIns="91989" bIns="45994">
            <a:spAutoFit/>
          </a:bodyPr>
          <a:lstStyle/>
          <a:p>
            <a:pPr algn="l">
              <a:spcBef>
                <a:spcPts val="0"/>
              </a:spcBef>
              <a:buClr>
                <a:schemeClr val="tx1"/>
              </a:buClr>
              <a:buFont typeface="Monotype Sorts" pitchFamily="2" charset="2"/>
              <a:buNone/>
              <a:defRPr/>
            </a:pPr>
            <a:r>
              <a:rPr lang="en-US" sz="2400" dirty="0">
                <a:solidFill>
                  <a:schemeClr val="tx1"/>
                </a:solidFill>
                <a:latin typeface="Times New Roman" pitchFamily="18" charset="0"/>
              </a:rPr>
              <a:t>Symbol 1 = (Runlength, Size)   </a:t>
            </a:r>
          </a:p>
          <a:p>
            <a:pPr algn="l">
              <a:spcBef>
                <a:spcPts val="0"/>
              </a:spcBef>
              <a:buClr>
                <a:schemeClr val="tx1"/>
              </a:buClr>
              <a:buFont typeface="Monotype Sorts" pitchFamily="2" charset="2"/>
              <a:buNone/>
              <a:defRPr/>
            </a:pPr>
            <a:r>
              <a:rPr lang="en-US" sz="2400" dirty="0">
                <a:solidFill>
                  <a:schemeClr val="tx1"/>
                </a:solidFill>
                <a:latin typeface="Times New Roman" pitchFamily="18" charset="0"/>
              </a:rPr>
              <a:t>Symbol 2 = Amplitude</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33</a:t>
            </a:fld>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a:xfrm>
            <a:off x="381000" y="990600"/>
            <a:ext cx="8229600" cy="723900"/>
          </a:xfrm>
        </p:spPr>
        <p:txBody>
          <a:bodyPr/>
          <a:lstStyle/>
          <a:p>
            <a:r>
              <a:rPr lang="en-US" altLang="en-US" sz="3600" smtClean="0"/>
              <a:t>Entropy Encoding of Coefficients</a:t>
            </a:r>
          </a:p>
        </p:txBody>
      </p:sp>
      <p:sp>
        <p:nvSpPr>
          <p:cNvPr id="26630" name="Rectangle 5"/>
          <p:cNvSpPr>
            <a:spLocks noChangeArrowheads="1"/>
          </p:cNvSpPr>
          <p:nvPr/>
        </p:nvSpPr>
        <p:spPr bwMode="auto">
          <a:xfrm>
            <a:off x="457200" y="1905000"/>
            <a:ext cx="83058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89" tIns="45994" rIns="91989" bIns="45994">
            <a:spAutoFit/>
          </a:bodyPr>
          <a:lstStyle>
            <a:lvl1pPr marL="533400" indent="-533400">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20000"/>
              </a:spcBef>
              <a:buClr>
                <a:schemeClr val="tx1"/>
              </a:buClr>
              <a:buFont typeface="Monotype Sorts" pitchFamily="2" charset="2"/>
              <a:buNone/>
            </a:pPr>
            <a:r>
              <a:rPr lang="en-US" altLang="en-US" sz="2400">
                <a:solidFill>
                  <a:schemeClr val="tx1"/>
                </a:solidFill>
                <a:latin typeface="Times New Roman" panose="02020603050405020304" pitchFamily="18" charset="0"/>
              </a:rPr>
              <a:t>Symbol 1: (</a:t>
            </a:r>
            <a:r>
              <a:rPr lang="en-US" altLang="en-US" sz="2400">
                <a:solidFill>
                  <a:schemeClr val="tx1"/>
                </a:solidFill>
                <a:latin typeface="Courier New" panose="02070309020205020404" pitchFamily="49" charset="0"/>
              </a:rPr>
              <a:t>Runlength</a:t>
            </a:r>
            <a:r>
              <a:rPr lang="en-US" altLang="en-US" sz="2400">
                <a:solidFill>
                  <a:schemeClr val="tx1"/>
                </a:solidFill>
                <a:latin typeface="Times New Roman" panose="02020603050405020304" pitchFamily="18" charset="0"/>
              </a:rPr>
              <a:t>, </a:t>
            </a:r>
            <a:r>
              <a:rPr lang="en-US" altLang="en-US" sz="2400">
                <a:solidFill>
                  <a:schemeClr val="tx1"/>
                </a:solidFill>
                <a:latin typeface="Courier New" panose="02070309020205020404" pitchFamily="49" charset="0"/>
              </a:rPr>
              <a:t>Size</a:t>
            </a:r>
            <a:r>
              <a:rPr lang="en-US" altLang="en-US" sz="2400">
                <a:solidFill>
                  <a:schemeClr val="tx1"/>
                </a:solidFill>
                <a:latin typeface="Times New Roman" panose="02020603050405020304" pitchFamily="18" charset="0"/>
              </a:rPr>
              <a:t>);  </a:t>
            </a:r>
          </a:p>
          <a:p>
            <a:pPr algn="l">
              <a:spcBef>
                <a:spcPct val="20000"/>
              </a:spcBef>
              <a:buClr>
                <a:schemeClr val="tx1"/>
              </a:buClr>
              <a:buFont typeface="Monotype Sorts" pitchFamily="2" charset="2"/>
              <a:buNone/>
            </a:pPr>
            <a:r>
              <a:rPr lang="en-US" altLang="en-US" sz="2400">
                <a:solidFill>
                  <a:schemeClr val="tx1"/>
                </a:solidFill>
                <a:latin typeface="Times New Roman" panose="02020603050405020304" pitchFamily="18" charset="0"/>
              </a:rPr>
              <a:t>Symbol 2: </a:t>
            </a:r>
            <a:r>
              <a:rPr lang="en-US" altLang="en-US" sz="2400">
                <a:solidFill>
                  <a:schemeClr val="tx1"/>
                </a:solidFill>
                <a:latin typeface="Courier New" panose="02070309020205020404" pitchFamily="49" charset="0"/>
              </a:rPr>
              <a:t>Amplitude</a:t>
            </a:r>
          </a:p>
        </p:txBody>
      </p:sp>
      <p:sp>
        <p:nvSpPr>
          <p:cNvPr id="26631" name="Rectangle 7"/>
          <p:cNvSpPr>
            <a:spLocks noChangeArrowheads="1"/>
          </p:cNvSpPr>
          <p:nvPr/>
        </p:nvSpPr>
        <p:spPr bwMode="auto">
          <a:xfrm>
            <a:off x="533400" y="2895600"/>
            <a:ext cx="82296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89" tIns="45994" rIns="91989" bIns="45994">
            <a:spAutoFit/>
          </a:bodyPr>
          <a:lstStyle>
            <a:lvl1pPr marL="533400" indent="-533400">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20000"/>
              </a:spcBef>
              <a:buClr>
                <a:schemeClr val="tx1"/>
              </a:buClr>
              <a:buFont typeface="Monotype Sorts" pitchFamily="2" charset="2"/>
              <a:buNone/>
            </a:pPr>
            <a:r>
              <a:rPr lang="en-US" altLang="en-US" sz="2400">
                <a:solidFill>
                  <a:schemeClr val="tx1"/>
                </a:solidFill>
                <a:latin typeface="Times New Roman" panose="02020603050405020304" pitchFamily="18" charset="0"/>
              </a:rPr>
              <a:t>AC</a:t>
            </a:r>
            <a:r>
              <a:rPr lang="en-US" altLang="en-US" sz="2000">
                <a:solidFill>
                  <a:schemeClr val="tx1"/>
                </a:solidFill>
                <a:latin typeface="Times New Roman" panose="02020603050405020304" pitchFamily="18" charset="0"/>
              </a:rPr>
              <a:t>:</a:t>
            </a:r>
          </a:p>
          <a:p>
            <a:pPr algn="l">
              <a:spcBef>
                <a:spcPct val="20000"/>
              </a:spcBef>
              <a:buClr>
                <a:schemeClr val="tx1"/>
              </a:buClr>
              <a:buFont typeface="Monotype Sorts" pitchFamily="2" charset="2"/>
              <a:buNone/>
            </a:pPr>
            <a:r>
              <a:rPr lang="en-US" altLang="en-US" sz="2000">
                <a:solidFill>
                  <a:schemeClr val="tx1"/>
                </a:solidFill>
                <a:latin typeface="Courier New" panose="02070309020205020404" pitchFamily="49" charset="0"/>
              </a:rPr>
              <a:t>Runlength</a:t>
            </a:r>
            <a:r>
              <a:rPr lang="en-US" altLang="en-US" sz="2000">
                <a:solidFill>
                  <a:schemeClr val="tx1"/>
                </a:solidFill>
                <a:latin typeface="Times New Roman" panose="02020603050405020304" pitchFamily="18" charset="0"/>
              </a:rPr>
              <a:t>:  number of consecutive zero values (0-15)</a:t>
            </a:r>
          </a:p>
          <a:p>
            <a:pPr algn="l">
              <a:spcBef>
                <a:spcPct val="20000"/>
              </a:spcBef>
              <a:buClr>
                <a:schemeClr val="tx1"/>
              </a:buClr>
              <a:buFont typeface="Monotype Sorts" pitchFamily="2" charset="2"/>
              <a:buNone/>
            </a:pPr>
            <a:r>
              <a:rPr lang="en-US" altLang="en-US" sz="2000">
                <a:solidFill>
                  <a:schemeClr val="tx1"/>
                </a:solidFill>
                <a:latin typeface="Courier New" panose="02070309020205020404" pitchFamily="49" charset="0"/>
              </a:rPr>
              <a:t>Size</a:t>
            </a:r>
            <a:r>
              <a:rPr lang="en-US" altLang="en-US" sz="2000">
                <a:solidFill>
                  <a:schemeClr val="tx1"/>
                </a:solidFill>
                <a:latin typeface="Times New Roman" panose="02020603050405020304" pitchFamily="18" charset="0"/>
              </a:rPr>
              <a:t>:  number of bits used to encode amplitude (1-10)</a:t>
            </a:r>
          </a:p>
          <a:p>
            <a:pPr algn="l">
              <a:spcBef>
                <a:spcPct val="20000"/>
              </a:spcBef>
              <a:buClr>
                <a:schemeClr val="tx1"/>
              </a:buClr>
              <a:buFont typeface="Monotype Sorts" pitchFamily="2" charset="2"/>
              <a:buNone/>
            </a:pPr>
            <a:r>
              <a:rPr lang="en-US" altLang="en-US" sz="2000">
                <a:solidFill>
                  <a:schemeClr val="tx1"/>
                </a:solidFill>
                <a:latin typeface="Courier New" panose="02070309020205020404" pitchFamily="49" charset="0"/>
              </a:rPr>
              <a:t>Amplitude</a:t>
            </a:r>
            <a:r>
              <a:rPr lang="en-US" altLang="en-US" sz="2000">
                <a:solidFill>
                  <a:schemeClr val="tx1"/>
                </a:solidFill>
                <a:latin typeface="Times New Roman" panose="02020603050405020304" pitchFamily="18" charset="0"/>
              </a:rPr>
              <a:t>:  quantized value</a:t>
            </a:r>
          </a:p>
        </p:txBody>
      </p:sp>
      <p:sp>
        <p:nvSpPr>
          <p:cNvPr id="26632" name="Rectangle 8"/>
          <p:cNvSpPr>
            <a:spLocks noChangeArrowheads="1"/>
          </p:cNvSpPr>
          <p:nvPr/>
        </p:nvSpPr>
        <p:spPr bwMode="auto">
          <a:xfrm>
            <a:off x="609600" y="4572000"/>
            <a:ext cx="81534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89" tIns="45994" rIns="91989" bIns="45994">
            <a:spAutoFit/>
          </a:bodyPr>
          <a:lstStyle>
            <a:lvl1pPr marL="533400" indent="-533400">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20000"/>
              </a:spcBef>
              <a:buClr>
                <a:schemeClr val="tx1"/>
              </a:buClr>
              <a:buFont typeface="Monotype Sorts" pitchFamily="2" charset="2"/>
              <a:buNone/>
            </a:pPr>
            <a:r>
              <a:rPr lang="en-US" altLang="en-US" sz="2400">
                <a:solidFill>
                  <a:schemeClr val="tx1"/>
                </a:solidFill>
                <a:latin typeface="Times New Roman" panose="02020603050405020304" pitchFamily="18" charset="0"/>
              </a:rPr>
              <a:t>DC</a:t>
            </a:r>
            <a:r>
              <a:rPr lang="en-US" altLang="en-US" sz="2000">
                <a:solidFill>
                  <a:schemeClr val="tx1"/>
                </a:solidFill>
                <a:latin typeface="Times New Roman" panose="02020603050405020304" pitchFamily="18" charset="0"/>
              </a:rPr>
              <a:t>:</a:t>
            </a:r>
          </a:p>
          <a:p>
            <a:pPr algn="l">
              <a:spcBef>
                <a:spcPct val="20000"/>
              </a:spcBef>
              <a:buClr>
                <a:schemeClr val="tx1"/>
              </a:buClr>
              <a:buFont typeface="Monotype Sorts" pitchFamily="2" charset="2"/>
              <a:buNone/>
            </a:pPr>
            <a:r>
              <a:rPr lang="en-US" altLang="en-US" sz="2000">
                <a:solidFill>
                  <a:schemeClr val="tx1"/>
                </a:solidFill>
                <a:latin typeface="Courier New" panose="02070309020205020404" pitchFamily="49" charset="0"/>
              </a:rPr>
              <a:t>Runlength</a:t>
            </a:r>
            <a:r>
              <a:rPr lang="en-US" altLang="en-US" sz="2000">
                <a:solidFill>
                  <a:schemeClr val="tx1"/>
                </a:solidFill>
                <a:latin typeface="Times New Roman" panose="02020603050405020304" pitchFamily="18" charset="0"/>
              </a:rPr>
              <a:t>:  not included</a:t>
            </a:r>
          </a:p>
          <a:p>
            <a:pPr algn="l">
              <a:spcBef>
                <a:spcPct val="20000"/>
              </a:spcBef>
              <a:buClr>
                <a:schemeClr val="tx1"/>
              </a:buClr>
              <a:buFont typeface="Monotype Sorts" pitchFamily="2" charset="2"/>
              <a:buNone/>
            </a:pPr>
            <a:r>
              <a:rPr lang="en-US" altLang="en-US" sz="2000">
                <a:solidFill>
                  <a:schemeClr val="tx1"/>
                </a:solidFill>
                <a:latin typeface="Courier New" panose="02070309020205020404" pitchFamily="49" charset="0"/>
              </a:rPr>
              <a:t>Size</a:t>
            </a:r>
            <a:r>
              <a:rPr lang="en-US" altLang="en-US" sz="2000">
                <a:solidFill>
                  <a:schemeClr val="tx1"/>
                </a:solidFill>
                <a:latin typeface="Times New Roman" panose="02020603050405020304" pitchFamily="18" charset="0"/>
              </a:rPr>
              <a:t>:  number of bits used to encode amplitude (1-11)</a:t>
            </a:r>
          </a:p>
          <a:p>
            <a:pPr algn="l">
              <a:spcBef>
                <a:spcPct val="20000"/>
              </a:spcBef>
              <a:buClr>
                <a:schemeClr val="tx1"/>
              </a:buClr>
              <a:buFont typeface="Monotype Sorts" pitchFamily="2" charset="2"/>
              <a:buNone/>
            </a:pPr>
            <a:r>
              <a:rPr lang="en-US" altLang="en-US" sz="2000">
                <a:solidFill>
                  <a:schemeClr val="tx1"/>
                </a:solidFill>
                <a:latin typeface="Courier New" panose="02070309020205020404" pitchFamily="49" charset="0"/>
              </a:rPr>
              <a:t>Amplitude</a:t>
            </a:r>
            <a:r>
              <a:rPr lang="en-US" altLang="en-US" sz="2000">
                <a:solidFill>
                  <a:schemeClr val="tx1"/>
                </a:solidFill>
                <a:latin typeface="Times New Roman" panose="02020603050405020304" pitchFamily="18" charset="0"/>
              </a:rPr>
              <a:t>:  quantized value</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34</a:t>
            </a:fld>
            <a:endParaRPr lang="en-US"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838200" y="914400"/>
            <a:ext cx="7772400" cy="723900"/>
          </a:xfrm>
        </p:spPr>
        <p:txBody>
          <a:bodyPr/>
          <a:lstStyle/>
          <a:p>
            <a:r>
              <a:rPr lang="en-US" altLang="en-US" smtClean="0"/>
              <a:t>Variable Length Entropy Encoding</a:t>
            </a:r>
          </a:p>
        </p:txBody>
      </p:sp>
      <p:graphicFrame>
        <p:nvGraphicFramePr>
          <p:cNvPr id="115781" name="Group 69"/>
          <p:cNvGraphicFramePr>
            <a:graphicFrameLocks noGrp="1"/>
          </p:cNvGraphicFramePr>
          <p:nvPr/>
        </p:nvGraphicFramePr>
        <p:xfrm>
          <a:off x="1524000" y="1752600"/>
          <a:ext cx="6096000" cy="4389444"/>
        </p:xfrm>
        <a:graphic>
          <a:graphicData uri="http://schemas.openxmlformats.org/drawingml/2006/table">
            <a:tbl>
              <a:tblPr/>
              <a:tblGrid>
                <a:gridCol w="3048000"/>
                <a:gridCol w="3048000"/>
              </a:tblGrid>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dirty="0" smtClean="0">
                          <a:ln>
                            <a:noFill/>
                          </a:ln>
                          <a:solidFill>
                            <a:schemeClr val="tx1"/>
                          </a:solidFill>
                          <a:effectLst/>
                          <a:latin typeface="Arial" charset="0"/>
                        </a:rPr>
                        <a:t>size</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Arial" charset="0"/>
                        </a:rPr>
                        <a:t>amplitude</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dirty="0" smtClean="0">
                          <a:ln>
                            <a:noFill/>
                          </a:ln>
                          <a:solidFill>
                            <a:schemeClr val="tx1"/>
                          </a:solidFill>
                          <a:effectLst/>
                          <a:latin typeface="Times New Roman" pitchFamily="18" charset="0"/>
                        </a:rPr>
                        <a:t>1</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-1,1</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2</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-3,-2,2,3</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3</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-7</a:t>
                      </a: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a:t>
                      </a:r>
                      <a:r>
                        <a:rPr kumimoji="0" lang="en-US" sz="1800" b="0" i="0" u="none" strike="noStrike" cap="none" normalizeH="0" baseline="0" smtClean="0">
                          <a:ln>
                            <a:noFill/>
                          </a:ln>
                          <a:solidFill>
                            <a:schemeClr val="tx1"/>
                          </a:solidFill>
                          <a:effectLst/>
                          <a:latin typeface="Times New Roman" pitchFamily="18" charset="0"/>
                        </a:rPr>
                        <a:t>-4,4…7</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4</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-15…-8,8…15</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dirty="0" smtClean="0">
                          <a:ln>
                            <a:noFill/>
                          </a:ln>
                          <a:solidFill>
                            <a:schemeClr val="tx1"/>
                          </a:solidFill>
                          <a:effectLst/>
                          <a:latin typeface="Times New Roman" pitchFamily="18" charset="0"/>
                        </a:rPr>
                        <a:t>5</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dirty="0" smtClean="0">
                          <a:ln>
                            <a:noFill/>
                          </a:ln>
                          <a:solidFill>
                            <a:schemeClr val="tx1"/>
                          </a:solidFill>
                          <a:effectLst/>
                          <a:latin typeface="Times New Roman" pitchFamily="18" charset="0"/>
                        </a:rPr>
                        <a:t>-31…-16,16…31</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6</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-63…-32,32…63</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7</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-127…-64,64…128</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8</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-255…-128,128…255</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9</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smtClean="0">
                          <a:ln>
                            <a:noFill/>
                          </a:ln>
                          <a:solidFill>
                            <a:schemeClr val="tx1"/>
                          </a:solidFill>
                          <a:effectLst/>
                          <a:latin typeface="Times New Roman" pitchFamily="18" charset="0"/>
                        </a:rPr>
                        <a:t>-511…-256,256…511</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dirty="0" smtClean="0">
                          <a:ln>
                            <a:noFill/>
                          </a:ln>
                          <a:solidFill>
                            <a:schemeClr val="tx1"/>
                          </a:solidFill>
                          <a:effectLst/>
                          <a:latin typeface="Times New Roman" pitchFamily="18" charset="0"/>
                        </a:rPr>
                        <a:t>10</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dirty="0" smtClean="0">
                          <a:ln>
                            <a:noFill/>
                          </a:ln>
                          <a:solidFill>
                            <a:schemeClr val="tx1"/>
                          </a:solidFill>
                          <a:effectLst/>
                          <a:latin typeface="Times New Roman" pitchFamily="18" charset="0"/>
                        </a:rPr>
                        <a:t>-1023…-512,512…1023</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7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dirty="0" smtClean="0">
                          <a:ln>
                            <a:noFill/>
                          </a:ln>
                          <a:solidFill>
                            <a:schemeClr val="tx1"/>
                          </a:solidFill>
                          <a:effectLst/>
                          <a:latin typeface="Times New Roman" pitchFamily="18" charset="0"/>
                        </a:rPr>
                        <a:t>11</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1800" b="0" i="0" u="none" strike="noStrike" cap="none" normalizeH="0" baseline="0" dirty="0" smtClean="0">
                          <a:ln>
                            <a:noFill/>
                          </a:ln>
                          <a:solidFill>
                            <a:schemeClr val="tx1"/>
                          </a:solidFill>
                          <a:effectLst/>
                          <a:latin typeface="Times New Roman" pitchFamily="18" charset="0"/>
                        </a:rPr>
                        <a:t>-2047…-1024,1024…2047</a:t>
                      </a:r>
                    </a:p>
                  </a:txBody>
                  <a:tcPr marT="45718" marB="4571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695" name="Text Box 70"/>
          <p:cNvSpPr txBox="1">
            <a:spLocks noChangeArrowheads="1"/>
          </p:cNvSpPr>
          <p:nvPr/>
        </p:nvSpPr>
        <p:spPr bwMode="auto">
          <a:xfrm rot="5400000">
            <a:off x="7042151" y="3762375"/>
            <a:ext cx="2005012"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lgn="l"/>
            <a:r>
              <a:rPr lang="en-US" altLang="en-US" sz="1800"/>
              <a:t>Symbol 2 Coding</a:t>
            </a:r>
          </a:p>
        </p:txBody>
      </p:sp>
      <p:sp>
        <p:nvSpPr>
          <p:cNvPr id="27696" name="TextBox 1"/>
          <p:cNvSpPr txBox="1">
            <a:spLocks noChangeArrowheads="1"/>
          </p:cNvSpPr>
          <p:nvPr/>
        </p:nvSpPr>
        <p:spPr bwMode="auto">
          <a:xfrm>
            <a:off x="1524000" y="5819775"/>
            <a:ext cx="121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l"/>
            <a:r>
              <a:rPr lang="en-US" altLang="en-US"/>
              <a:t>DC only</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35</a:t>
            </a:fld>
            <a:endParaRPr lang="en-US"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81000" y="1028700"/>
            <a:ext cx="8382000" cy="723900"/>
          </a:xfrm>
        </p:spPr>
        <p:txBody>
          <a:bodyPr/>
          <a:lstStyle/>
          <a:p>
            <a:pPr algn="ctr"/>
            <a:r>
              <a:rPr lang="en-US" altLang="en-US" sz="3600" smtClean="0"/>
              <a:t>Effects of Quality Settings</a:t>
            </a:r>
          </a:p>
        </p:txBody>
      </p:sp>
      <p:pic>
        <p:nvPicPr>
          <p:cNvPr id="2867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87550"/>
            <a:ext cx="9144000"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Rectangle 9"/>
          <p:cNvSpPr>
            <a:spLocks noChangeArrowheads="1"/>
          </p:cNvSpPr>
          <p:nvPr/>
        </p:nvSpPr>
        <p:spPr bwMode="auto">
          <a:xfrm>
            <a:off x="457200" y="5788025"/>
            <a:ext cx="82296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89" tIns="45994" rIns="91989" bIns="45994">
            <a:spAutoFit/>
          </a:bodyPr>
          <a:lstStyle>
            <a:lvl1pPr marL="533400" indent="-533400">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l">
              <a:spcBef>
                <a:spcPct val="20000"/>
              </a:spcBef>
              <a:buClr>
                <a:schemeClr val="tx1"/>
              </a:buClr>
              <a:buFont typeface="Monotype Sorts" pitchFamily="2" charset="2"/>
              <a:buNone/>
            </a:pPr>
            <a:r>
              <a:rPr lang="en-US" altLang="en-US" sz="1400">
                <a:solidFill>
                  <a:schemeClr val="tx1"/>
                </a:solidFill>
                <a:cs typeface="Arial" panose="020B0604020202020204" pitchFamily="34" charset="0"/>
              </a:rPr>
              <a:t>Image:   </a:t>
            </a:r>
            <a:r>
              <a:rPr lang="en-US" altLang="en-US">
                <a:solidFill>
                  <a:schemeClr val="tx1"/>
                </a:solidFill>
                <a:latin typeface="Courier New" panose="02070309020205020404" pitchFamily="49" charset="0"/>
                <a:cs typeface="Courier New" panose="02070309020205020404" pitchFamily="49" charset="0"/>
              </a:rPr>
              <a:t>http://en.wikipedia.org/wiki/File:Quality_comparison_jpg_vs_saveforweb.jpg</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36</a:t>
            </a:fld>
            <a:endParaRPr lang="en-US"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85800" y="938213"/>
            <a:ext cx="7772400" cy="723900"/>
          </a:xfrm>
        </p:spPr>
        <p:txBody>
          <a:bodyPr/>
          <a:lstStyle/>
          <a:p>
            <a:pPr algn="ctr"/>
            <a:r>
              <a:rPr lang="en-US" dirty="0" smtClean="0"/>
              <a:t>JPEG Compression</a:t>
            </a:r>
          </a:p>
        </p:txBody>
      </p:sp>
      <p:pic>
        <p:nvPicPr>
          <p:cNvPr id="74755" name="Picture 3" descr="YoyogiParkOctober1999_1280w"/>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350" y="1852613"/>
            <a:ext cx="4727575"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ext Box 4"/>
          <p:cNvSpPr txBox="1">
            <a:spLocks noChangeArrowheads="1"/>
          </p:cNvSpPr>
          <p:nvPr/>
        </p:nvSpPr>
        <p:spPr bwMode="auto">
          <a:xfrm>
            <a:off x="1601788" y="5699125"/>
            <a:ext cx="59959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r>
              <a:rPr lang="en-US" sz="2000">
                <a:latin typeface="Garamond" pitchFamily="18" charset="0"/>
              </a:rPr>
              <a:t>Yoyogi Park, Tokyo, October 1999.  Photo by Alan Peters.</a:t>
            </a:r>
          </a:p>
        </p:txBody>
      </p:sp>
      <p:sp>
        <p:nvSpPr>
          <p:cNvPr id="74757" name="Text Box 5"/>
          <p:cNvSpPr txBox="1">
            <a:spLocks noChangeArrowheads="1"/>
          </p:cNvSpPr>
          <p:nvPr/>
        </p:nvSpPr>
        <p:spPr bwMode="auto">
          <a:xfrm>
            <a:off x="457200" y="2005013"/>
            <a:ext cx="2133600" cy="1320800"/>
          </a:xfrm>
          <a:prstGeom prst="rect">
            <a:avLst/>
          </a:prstGeom>
          <a:solidFill>
            <a:schemeClr val="bg1"/>
          </a:solidFill>
          <a:ln w="9525">
            <a:solidFill>
              <a:schemeClr val="tx1"/>
            </a:solidFill>
            <a:miter lim="800000"/>
            <a:headEnd/>
            <a:tailEnd/>
          </a:ln>
          <a:effectLst>
            <a:outerShdw dist="107763" dir="2700000" algn="ctr" rotWithShape="0">
              <a:schemeClr val="tx1">
                <a:alpha val="50000"/>
              </a:schemeClr>
            </a:outerShdw>
          </a:effectLst>
        </p:spPr>
        <p:txBody>
          <a:bodyPr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r>
              <a:rPr lang="en-US" sz="2000"/>
              <a:t>Original image is 5244w x 4716h @ 1200 ppi:  127MBytes</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2"/>
          </p:nvPr>
        </p:nvSpPr>
        <p:spPr/>
        <p:txBody>
          <a:bodyPr/>
          <a:lstStyle/>
          <a:p>
            <a:fld id="{5DE8D8A2-BB74-4CCF-A0EE-8DACDF667E3F}" type="slidenum">
              <a:rPr lang="en-US" smtClean="0"/>
              <a:pPr/>
              <a:t>37</a:t>
            </a:fld>
            <a:endParaRPr lang="en-US" dirty="0"/>
          </a:p>
        </p:txBody>
      </p:sp>
    </p:spTree>
    <p:extLst>
      <p:ext uri="{BB962C8B-B14F-4D97-AF65-F5344CB8AC3E}">
        <p14:creationId xmlns:p14="http://schemas.microsoft.com/office/powerpoint/2010/main" val="2292692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6144006" y="1852924"/>
            <a:ext cx="2366201" cy="523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smtClean="0">
                <a:latin typeface="+mj-lt"/>
              </a:rPr>
              <a:t>Original Image</a:t>
            </a:r>
            <a:endParaRPr lang="en-US" sz="2800" dirty="0">
              <a:latin typeface="+mj-lt"/>
            </a:endParaRPr>
          </a:p>
        </p:txBody>
      </p:sp>
      <p:sp>
        <p:nvSpPr>
          <p:cNvPr id="76803" name="Text Box 6"/>
          <p:cNvSpPr txBox="1">
            <a:spLocks noChangeArrowheads="1"/>
          </p:cNvSpPr>
          <p:nvPr/>
        </p:nvSpPr>
        <p:spPr bwMode="auto">
          <a:xfrm rot="16200000">
            <a:off x="6903588" y="1716999"/>
            <a:ext cx="1046289" cy="25111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a:latin typeface="+mj-lt"/>
              </a:rPr>
              <a:t>File size in </a:t>
            </a:r>
            <a:r>
              <a:rPr lang="en-US" sz="2800" dirty="0" smtClean="0">
                <a:latin typeface="+mj-lt"/>
              </a:rPr>
              <a:t>bytes</a:t>
            </a:r>
          </a:p>
          <a:p>
            <a:pPr algn="ctr"/>
            <a:r>
              <a:rPr lang="en-US" sz="2800" dirty="0" smtClean="0">
                <a:latin typeface="+mj-lt"/>
              </a:rPr>
              <a:t>3,145,784</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BMP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8" name="Date Placeholder 7"/>
          <p:cNvSpPr>
            <a:spLocks noGrp="1"/>
          </p:cNvSpPr>
          <p:nvPr>
            <p:ph type="dt" sz="half" idx="10"/>
          </p:nvPr>
        </p:nvSpPr>
        <p:spPr/>
        <p:txBody>
          <a:bodyPr/>
          <a:lstStyle/>
          <a:p>
            <a:pPr>
              <a:defRPr/>
            </a:pPr>
            <a:r>
              <a:rPr lang="en-US" smtClean="0"/>
              <a:t>10 November 2016</a:t>
            </a:r>
            <a:endParaRPr lang="en-US" dirty="0"/>
          </a:p>
        </p:txBody>
      </p:sp>
      <p:sp>
        <p:nvSpPr>
          <p:cNvPr id="9" name="Footer Placeholder 8"/>
          <p:cNvSpPr>
            <a:spLocks noGrp="1"/>
          </p:cNvSpPr>
          <p:nvPr>
            <p:ph type="ftr" sz="quarter" idx="3"/>
          </p:nvPr>
        </p:nvSpPr>
        <p:spPr/>
        <p:txBody>
          <a:bodyPr/>
          <a:lstStyle/>
          <a:p>
            <a:pPr>
              <a:defRPr/>
            </a:pPr>
            <a:r>
              <a:rPr lang="en-US" smtClean="0"/>
              <a:t>1999-2016 by Richard Alan Peters II</a:t>
            </a:r>
            <a:endParaRPr lang="en-US"/>
          </a:p>
        </p:txBody>
      </p:sp>
      <p:sp>
        <p:nvSpPr>
          <p:cNvPr id="10" name="Slide Number Placeholder 9"/>
          <p:cNvSpPr>
            <a:spLocks noGrp="1"/>
          </p:cNvSpPr>
          <p:nvPr>
            <p:ph type="sldNum" sz="quarter" idx="12"/>
          </p:nvPr>
        </p:nvSpPr>
        <p:spPr/>
        <p:txBody>
          <a:bodyPr/>
          <a:lstStyle/>
          <a:p>
            <a:fld id="{5DE8D8A2-BB74-4CCF-A0EE-8DACDF667E3F}" type="slidenum">
              <a:rPr lang="en-US" smtClean="0"/>
              <a:pPr/>
              <a:t>38</a:t>
            </a:fld>
            <a:endParaRPr lang="en-US" dirty="0"/>
          </a:p>
        </p:txBody>
      </p:sp>
    </p:spTree>
    <p:extLst>
      <p:ext uri="{BB962C8B-B14F-4D97-AF65-F5344CB8AC3E}">
        <p14:creationId xmlns:p14="http://schemas.microsoft.com/office/powerpoint/2010/main" val="3194708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802425" y="1981648"/>
            <a:ext cx="3152699" cy="523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smtClean="0">
                <a:latin typeface="+mj-lt"/>
              </a:rPr>
              <a:t>Matlab’s quality 100</a:t>
            </a:r>
            <a:endParaRPr lang="en-US" sz="2800" dirty="0">
              <a:latin typeface="+mj-lt"/>
            </a:endParaRPr>
          </a:p>
        </p:txBody>
      </p:sp>
      <p:sp>
        <p:nvSpPr>
          <p:cNvPr id="76803" name="Text Box 6"/>
          <p:cNvSpPr txBox="1">
            <a:spLocks noChangeArrowheads="1"/>
          </p:cNvSpPr>
          <p:nvPr/>
        </p:nvSpPr>
        <p:spPr bwMode="auto">
          <a:xfrm rot="16200000">
            <a:off x="6903588" y="1716999"/>
            <a:ext cx="1046289" cy="25111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a:latin typeface="+mj-lt"/>
              </a:rPr>
              <a:t>File size in </a:t>
            </a:r>
            <a:r>
              <a:rPr lang="en-US" sz="2800" dirty="0" smtClean="0">
                <a:latin typeface="+mj-lt"/>
              </a:rPr>
              <a:t>bytes</a:t>
            </a:r>
          </a:p>
          <a:p>
            <a:pPr algn="ctr"/>
            <a:r>
              <a:rPr lang="en-US" sz="2800" dirty="0" smtClean="0">
                <a:latin typeface="+mj-lt"/>
              </a:rPr>
              <a:t>632,210</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9" name="Date Placeholder 8"/>
          <p:cNvSpPr>
            <a:spLocks noGrp="1"/>
          </p:cNvSpPr>
          <p:nvPr>
            <p:ph type="dt" sz="half" idx="10"/>
          </p:nvPr>
        </p:nvSpPr>
        <p:spPr/>
        <p:txBody>
          <a:bodyPr/>
          <a:lstStyle/>
          <a:p>
            <a:pPr>
              <a:defRPr/>
            </a:pPr>
            <a:r>
              <a:rPr lang="en-US" smtClean="0"/>
              <a:t>10 November 2016</a:t>
            </a:r>
            <a:endParaRPr lang="en-US" dirty="0"/>
          </a:p>
        </p:txBody>
      </p:sp>
      <p:sp>
        <p:nvSpPr>
          <p:cNvPr id="10" name="Footer Placeholder 9"/>
          <p:cNvSpPr>
            <a:spLocks noGrp="1"/>
          </p:cNvSpPr>
          <p:nvPr>
            <p:ph type="ftr" sz="quarter" idx="3"/>
          </p:nvPr>
        </p:nvSpPr>
        <p:spPr/>
        <p:txBody>
          <a:bodyPr/>
          <a:lstStyle/>
          <a:p>
            <a:pPr>
              <a:defRPr/>
            </a:pPr>
            <a:r>
              <a:rPr lang="en-US" smtClean="0"/>
              <a:t>1999-2016 by Richard Alan Peters II</a:t>
            </a:r>
            <a:endParaRPr lang="en-US"/>
          </a:p>
        </p:txBody>
      </p:sp>
      <p:sp>
        <p:nvSpPr>
          <p:cNvPr id="11" name="Slide Number Placeholder 10"/>
          <p:cNvSpPr>
            <a:spLocks noGrp="1"/>
          </p:cNvSpPr>
          <p:nvPr>
            <p:ph type="sldNum" sz="quarter" idx="12"/>
          </p:nvPr>
        </p:nvSpPr>
        <p:spPr/>
        <p:txBody>
          <a:bodyPr/>
          <a:lstStyle/>
          <a:p>
            <a:fld id="{5DE8D8A2-BB74-4CCF-A0EE-8DACDF667E3F}" type="slidenum">
              <a:rPr lang="en-US" smtClean="0"/>
              <a:pPr/>
              <a:t>39</a:t>
            </a:fld>
            <a:endParaRPr lang="en-US" dirty="0"/>
          </a:p>
        </p:txBody>
      </p:sp>
    </p:spTree>
    <p:extLst>
      <p:ext uri="{BB962C8B-B14F-4D97-AF65-F5344CB8AC3E}">
        <p14:creationId xmlns:p14="http://schemas.microsoft.com/office/powerpoint/2010/main" val="2873116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484188" y="1158875"/>
            <a:ext cx="7772400" cy="723900"/>
          </a:xfrm>
        </p:spPr>
        <p:txBody>
          <a:bodyPr/>
          <a:lstStyle/>
          <a:p>
            <a:r>
              <a:rPr lang="en-US" altLang="en-US" dirty="0" smtClean="0"/>
              <a:t>JPEG’s Goals for the Standard</a:t>
            </a:r>
          </a:p>
        </p:txBody>
      </p:sp>
      <p:sp>
        <p:nvSpPr>
          <p:cNvPr id="6150" name="Rectangle 3"/>
          <p:cNvSpPr>
            <a:spLocks noGrp="1" noChangeArrowheads="1"/>
          </p:cNvSpPr>
          <p:nvPr>
            <p:ph type="body" idx="1"/>
          </p:nvPr>
        </p:nvSpPr>
        <p:spPr>
          <a:xfrm>
            <a:off x="533400" y="2057400"/>
            <a:ext cx="7696200" cy="4038600"/>
          </a:xfrm>
        </p:spPr>
        <p:txBody>
          <a:bodyPr/>
          <a:lstStyle/>
          <a:p>
            <a:r>
              <a:rPr lang="en-US" altLang="en-US" sz="2400" dirty="0" smtClean="0">
                <a:cs typeface="Arial" panose="020B0604020202020204" pitchFamily="34" charset="0"/>
              </a:rPr>
              <a:t>Be at or near the state of the art in compression rate and image fidelity.</a:t>
            </a:r>
          </a:p>
          <a:p>
            <a:r>
              <a:rPr lang="en-US" altLang="en-US" sz="2400" dirty="0" smtClean="0">
                <a:cs typeface="Arial" panose="020B0604020202020204" pitchFamily="34" charset="0"/>
              </a:rPr>
              <a:t>User decides on the trade-off between image fidelity and compression ratio.</a:t>
            </a:r>
          </a:p>
          <a:p>
            <a:r>
              <a:rPr lang="en-US" altLang="en-US" sz="2400" dirty="0" smtClean="0">
                <a:cs typeface="Arial" panose="020B0604020202020204" pitchFamily="34" charset="0"/>
              </a:rPr>
              <a:t>Be applicable to any kind of continuous-tone digital image source (unrestricted with respect to content, complexity, color-range, statistics, etc.)</a:t>
            </a:r>
          </a:p>
          <a:p>
            <a:r>
              <a:rPr lang="en-US" altLang="en-US" sz="2400" dirty="0" smtClean="0">
                <a:cs typeface="Arial" panose="020B0604020202020204" pitchFamily="34" charset="0"/>
              </a:rPr>
              <a:t>Have tractable computational complexity for implementation on a wide range of computational hardware.</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1"/>
          </p:nvPr>
        </p:nvSpPr>
        <p:spPr/>
        <p:txBody>
          <a:bodyPr/>
          <a:lstStyle/>
          <a:p>
            <a:fld id="{3BCB7CF1-DE96-44F3-87F8-86C732AEF3D8}" type="slidenum">
              <a:rPr lang="en-US" altLang="en-US" smtClean="0"/>
              <a:pPr/>
              <a:t>4</a:t>
            </a:fld>
            <a:endParaRPr lang="en-US"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892192" y="1981648"/>
            <a:ext cx="2973163" cy="523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r>
              <a:rPr lang="en-US" sz="2800" dirty="0">
                <a:solidFill>
                  <a:srgbClr val="000000"/>
                </a:solidFill>
                <a:latin typeface="Times New Roman"/>
              </a:rPr>
              <a:t>Matlab’s </a:t>
            </a:r>
            <a:r>
              <a:rPr lang="en-US" sz="2800" dirty="0" smtClean="0">
                <a:solidFill>
                  <a:srgbClr val="000000"/>
                </a:solidFill>
                <a:latin typeface="Times New Roman"/>
              </a:rPr>
              <a:t>q</a:t>
            </a:r>
            <a:r>
              <a:rPr lang="en-US" sz="2800" dirty="0" smtClean="0">
                <a:latin typeface="+mj-lt"/>
              </a:rPr>
              <a:t>uality 50</a:t>
            </a:r>
            <a:endParaRPr lang="en-US" sz="2800" dirty="0">
              <a:latin typeface="+mj-lt"/>
            </a:endParaRPr>
          </a:p>
        </p:txBody>
      </p:sp>
      <p:sp>
        <p:nvSpPr>
          <p:cNvPr id="76803" name="Text Box 6"/>
          <p:cNvSpPr txBox="1">
            <a:spLocks noChangeArrowheads="1"/>
          </p:cNvSpPr>
          <p:nvPr/>
        </p:nvSpPr>
        <p:spPr bwMode="auto">
          <a:xfrm rot="16200000">
            <a:off x="6903588" y="1716999"/>
            <a:ext cx="1046289" cy="2511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a:latin typeface="+mj-lt"/>
              </a:rPr>
              <a:t>File size in </a:t>
            </a:r>
            <a:r>
              <a:rPr lang="en-US" sz="2800" dirty="0" smtClean="0">
                <a:latin typeface="+mj-lt"/>
              </a:rPr>
              <a:t>bytes</a:t>
            </a:r>
          </a:p>
          <a:p>
            <a:pPr algn="ctr"/>
            <a:r>
              <a:rPr lang="en-US" sz="2800" dirty="0" smtClean="0">
                <a:latin typeface="+mj-lt"/>
              </a:rPr>
              <a:t>56,541</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8" name="Date Placeholder 7"/>
          <p:cNvSpPr>
            <a:spLocks noGrp="1"/>
          </p:cNvSpPr>
          <p:nvPr>
            <p:ph type="dt" sz="half" idx="10"/>
          </p:nvPr>
        </p:nvSpPr>
        <p:spPr/>
        <p:txBody>
          <a:bodyPr/>
          <a:lstStyle/>
          <a:p>
            <a:pPr>
              <a:defRPr/>
            </a:pPr>
            <a:r>
              <a:rPr lang="en-US" smtClean="0"/>
              <a:t>10 November 2016</a:t>
            </a:r>
            <a:endParaRPr lang="en-US" dirty="0"/>
          </a:p>
        </p:txBody>
      </p:sp>
      <p:sp>
        <p:nvSpPr>
          <p:cNvPr id="9" name="Footer Placeholder 8"/>
          <p:cNvSpPr>
            <a:spLocks noGrp="1"/>
          </p:cNvSpPr>
          <p:nvPr>
            <p:ph type="ftr" sz="quarter" idx="3"/>
          </p:nvPr>
        </p:nvSpPr>
        <p:spPr/>
        <p:txBody>
          <a:bodyPr/>
          <a:lstStyle/>
          <a:p>
            <a:pPr>
              <a:defRPr/>
            </a:pPr>
            <a:r>
              <a:rPr lang="en-US" smtClean="0"/>
              <a:t>1999-2016 by Richard Alan Peters II</a:t>
            </a:r>
            <a:endParaRPr lang="en-US"/>
          </a:p>
        </p:txBody>
      </p:sp>
      <p:sp>
        <p:nvSpPr>
          <p:cNvPr id="10" name="Slide Number Placeholder 9"/>
          <p:cNvSpPr>
            <a:spLocks noGrp="1"/>
          </p:cNvSpPr>
          <p:nvPr>
            <p:ph type="sldNum" sz="quarter" idx="12"/>
          </p:nvPr>
        </p:nvSpPr>
        <p:spPr/>
        <p:txBody>
          <a:bodyPr/>
          <a:lstStyle/>
          <a:p>
            <a:fld id="{5DE8D8A2-BB74-4CCF-A0EE-8DACDF667E3F}" type="slidenum">
              <a:rPr lang="en-US" smtClean="0"/>
              <a:pPr/>
              <a:t>40</a:t>
            </a:fld>
            <a:endParaRPr lang="en-US" dirty="0"/>
          </a:p>
        </p:txBody>
      </p:sp>
    </p:spTree>
    <p:extLst>
      <p:ext uri="{BB962C8B-B14F-4D97-AF65-F5344CB8AC3E}">
        <p14:creationId xmlns:p14="http://schemas.microsoft.com/office/powerpoint/2010/main" val="27046593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854522" y="1981648"/>
            <a:ext cx="3048505" cy="523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r>
              <a:rPr lang="en-US" sz="2800" dirty="0">
                <a:solidFill>
                  <a:srgbClr val="000000"/>
                </a:solidFill>
                <a:latin typeface="+mj-lt"/>
              </a:rPr>
              <a:t>Matlab’s </a:t>
            </a:r>
            <a:r>
              <a:rPr lang="en-US" sz="2800" dirty="0" smtClean="0">
                <a:solidFill>
                  <a:srgbClr val="000000"/>
                </a:solidFill>
                <a:latin typeface="+mj-lt"/>
              </a:rPr>
              <a:t>q</a:t>
            </a:r>
            <a:r>
              <a:rPr lang="en-US" sz="2800" dirty="0" smtClean="0">
                <a:latin typeface="+mj-lt"/>
              </a:rPr>
              <a:t>uality 10</a:t>
            </a:r>
            <a:endParaRPr lang="en-US" sz="2800" dirty="0">
              <a:latin typeface="+mj-lt"/>
            </a:endParaRPr>
          </a:p>
        </p:txBody>
      </p:sp>
      <p:sp>
        <p:nvSpPr>
          <p:cNvPr id="76803" name="Text Box 6"/>
          <p:cNvSpPr txBox="1">
            <a:spLocks noChangeArrowheads="1"/>
          </p:cNvSpPr>
          <p:nvPr/>
        </p:nvSpPr>
        <p:spPr bwMode="auto">
          <a:xfrm rot="16200000">
            <a:off x="6903588" y="1716999"/>
            <a:ext cx="1046289" cy="2511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a:latin typeface="+mj-lt"/>
              </a:rPr>
              <a:t>File size in </a:t>
            </a:r>
            <a:r>
              <a:rPr lang="en-US" sz="2800" dirty="0" smtClean="0">
                <a:latin typeface="+mj-lt"/>
              </a:rPr>
              <a:t>bytes</a:t>
            </a:r>
          </a:p>
          <a:p>
            <a:pPr algn="ctr"/>
            <a:r>
              <a:rPr lang="en-US" sz="2800" dirty="0" smtClean="0">
                <a:latin typeface="+mj-lt"/>
              </a:rPr>
              <a:t>26,262</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8" name="Date Placeholder 7"/>
          <p:cNvSpPr>
            <a:spLocks noGrp="1"/>
          </p:cNvSpPr>
          <p:nvPr>
            <p:ph type="dt" sz="half" idx="10"/>
          </p:nvPr>
        </p:nvSpPr>
        <p:spPr/>
        <p:txBody>
          <a:bodyPr/>
          <a:lstStyle/>
          <a:p>
            <a:pPr>
              <a:defRPr/>
            </a:pPr>
            <a:r>
              <a:rPr lang="en-US" smtClean="0"/>
              <a:t>10 November 2016</a:t>
            </a:r>
            <a:endParaRPr lang="en-US" dirty="0"/>
          </a:p>
        </p:txBody>
      </p:sp>
      <p:sp>
        <p:nvSpPr>
          <p:cNvPr id="9" name="Footer Placeholder 8"/>
          <p:cNvSpPr>
            <a:spLocks noGrp="1"/>
          </p:cNvSpPr>
          <p:nvPr>
            <p:ph type="ftr" sz="quarter" idx="3"/>
          </p:nvPr>
        </p:nvSpPr>
        <p:spPr/>
        <p:txBody>
          <a:bodyPr/>
          <a:lstStyle/>
          <a:p>
            <a:pPr>
              <a:defRPr/>
            </a:pPr>
            <a:r>
              <a:rPr lang="en-US" smtClean="0"/>
              <a:t>1999-2016 by Richard Alan Peters II</a:t>
            </a:r>
            <a:endParaRPr lang="en-US"/>
          </a:p>
        </p:txBody>
      </p:sp>
      <p:sp>
        <p:nvSpPr>
          <p:cNvPr id="10" name="Slide Number Placeholder 9"/>
          <p:cNvSpPr>
            <a:spLocks noGrp="1"/>
          </p:cNvSpPr>
          <p:nvPr>
            <p:ph type="sldNum" sz="quarter" idx="12"/>
          </p:nvPr>
        </p:nvSpPr>
        <p:spPr/>
        <p:txBody>
          <a:bodyPr/>
          <a:lstStyle/>
          <a:p>
            <a:fld id="{5DE8D8A2-BB74-4CCF-A0EE-8DACDF667E3F}" type="slidenum">
              <a:rPr lang="en-US" smtClean="0"/>
              <a:pPr/>
              <a:t>41</a:t>
            </a:fld>
            <a:endParaRPr lang="en-US" dirty="0"/>
          </a:p>
        </p:txBody>
      </p:sp>
    </p:spTree>
    <p:extLst>
      <p:ext uri="{BB962C8B-B14F-4D97-AF65-F5344CB8AC3E}">
        <p14:creationId xmlns:p14="http://schemas.microsoft.com/office/powerpoint/2010/main" val="21573285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981960" y="1981648"/>
            <a:ext cx="2793627" cy="523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r>
              <a:rPr lang="en-US" sz="2800" dirty="0">
                <a:solidFill>
                  <a:srgbClr val="000000"/>
                </a:solidFill>
                <a:latin typeface="Times New Roman"/>
              </a:rPr>
              <a:t>Matlab’s </a:t>
            </a:r>
            <a:r>
              <a:rPr lang="en-US" sz="2800" dirty="0" smtClean="0">
                <a:solidFill>
                  <a:srgbClr val="000000"/>
                </a:solidFill>
                <a:latin typeface="Times New Roman"/>
              </a:rPr>
              <a:t>q</a:t>
            </a:r>
            <a:r>
              <a:rPr lang="en-US" sz="2800" dirty="0" smtClean="0">
                <a:latin typeface="+mj-lt"/>
              </a:rPr>
              <a:t>uality 0</a:t>
            </a:r>
            <a:endParaRPr lang="en-US" sz="2800" dirty="0">
              <a:latin typeface="+mj-lt"/>
            </a:endParaRPr>
          </a:p>
        </p:txBody>
      </p:sp>
      <p:sp>
        <p:nvSpPr>
          <p:cNvPr id="76803" name="Text Box 6"/>
          <p:cNvSpPr txBox="1">
            <a:spLocks noChangeArrowheads="1"/>
          </p:cNvSpPr>
          <p:nvPr/>
        </p:nvSpPr>
        <p:spPr bwMode="auto">
          <a:xfrm rot="16200000">
            <a:off x="6903588" y="1716999"/>
            <a:ext cx="1046289" cy="2511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a:latin typeface="+mj-lt"/>
              </a:rPr>
              <a:t>File size in </a:t>
            </a:r>
            <a:r>
              <a:rPr lang="en-US" sz="2800" dirty="0" smtClean="0">
                <a:latin typeface="+mj-lt"/>
              </a:rPr>
              <a:t>bytes</a:t>
            </a:r>
          </a:p>
          <a:p>
            <a:pPr algn="ctr"/>
            <a:r>
              <a:rPr lang="en-US" sz="2800" dirty="0" smtClean="0">
                <a:latin typeface="+mj-lt"/>
              </a:rPr>
              <a:t>19,117</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12"/>
          </p:nvPr>
        </p:nvSpPr>
        <p:spPr/>
        <p:txBody>
          <a:bodyPr/>
          <a:lstStyle/>
          <a:p>
            <a:fld id="{5DE8D8A2-BB74-4CCF-A0EE-8DACDF667E3F}" type="slidenum">
              <a:rPr lang="en-US" smtClean="0"/>
              <a:pPr/>
              <a:t>42</a:t>
            </a:fld>
            <a:endParaRPr lang="en-US" dirty="0"/>
          </a:p>
        </p:txBody>
      </p:sp>
      <p:sp>
        <p:nvSpPr>
          <p:cNvPr id="12" name="Text Box 11"/>
          <p:cNvSpPr txBox="1">
            <a:spLocks noChangeArrowheads="1"/>
          </p:cNvSpPr>
          <p:nvPr/>
        </p:nvSpPr>
        <p:spPr bwMode="auto">
          <a:xfrm>
            <a:off x="6038850" y="4871989"/>
            <a:ext cx="2563740" cy="923330"/>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spAutoFit/>
          </a:bodyPr>
          <a:lstStyle>
            <a:lvl1pPr defTabSz="820738">
              <a:defRPr sz="1200">
                <a:solidFill>
                  <a:schemeClr val="tx2"/>
                </a:solidFill>
                <a:latin typeface="Arial" charset="0"/>
              </a:defRPr>
            </a:lvl1pPr>
            <a:lvl2pPr marL="742950" indent="-285750" defTabSz="820738">
              <a:defRPr sz="1200">
                <a:solidFill>
                  <a:schemeClr val="tx2"/>
                </a:solidFill>
                <a:latin typeface="Arial" charset="0"/>
              </a:defRPr>
            </a:lvl2pPr>
            <a:lvl3pPr marL="1143000" indent="-228600" defTabSz="820738">
              <a:defRPr sz="1200">
                <a:solidFill>
                  <a:schemeClr val="tx2"/>
                </a:solidFill>
                <a:latin typeface="Arial" charset="0"/>
              </a:defRPr>
            </a:lvl3pPr>
            <a:lvl4pPr marL="1600200" indent="-228600" defTabSz="820738">
              <a:defRPr sz="1200">
                <a:solidFill>
                  <a:schemeClr val="tx2"/>
                </a:solidFill>
                <a:latin typeface="Arial" charset="0"/>
              </a:defRPr>
            </a:lvl4pPr>
            <a:lvl5pPr marL="2057400" indent="-228600" defTabSz="820738">
              <a:defRPr sz="1200">
                <a:solidFill>
                  <a:schemeClr val="tx2"/>
                </a:solidFill>
                <a:latin typeface="Arial" charset="0"/>
              </a:defRPr>
            </a:lvl5pPr>
            <a:lvl6pPr marL="2514600" indent="-228600" algn="ctr" defTabSz="820738" eaLnBrk="0" fontAlgn="base" hangingPunct="0">
              <a:spcBef>
                <a:spcPct val="0"/>
              </a:spcBef>
              <a:spcAft>
                <a:spcPct val="0"/>
              </a:spcAft>
              <a:defRPr sz="1200">
                <a:solidFill>
                  <a:schemeClr val="tx2"/>
                </a:solidFill>
                <a:latin typeface="Arial" charset="0"/>
              </a:defRPr>
            </a:lvl6pPr>
            <a:lvl7pPr marL="2971800" indent="-228600" algn="ctr" defTabSz="820738" eaLnBrk="0" fontAlgn="base" hangingPunct="0">
              <a:spcBef>
                <a:spcPct val="0"/>
              </a:spcBef>
              <a:spcAft>
                <a:spcPct val="0"/>
              </a:spcAft>
              <a:defRPr sz="1200">
                <a:solidFill>
                  <a:schemeClr val="tx2"/>
                </a:solidFill>
                <a:latin typeface="Arial" charset="0"/>
              </a:defRPr>
            </a:lvl7pPr>
            <a:lvl8pPr marL="3429000" indent="-228600" algn="ctr" defTabSz="820738" eaLnBrk="0" fontAlgn="base" hangingPunct="0">
              <a:spcBef>
                <a:spcPct val="0"/>
              </a:spcBef>
              <a:spcAft>
                <a:spcPct val="0"/>
              </a:spcAft>
              <a:defRPr sz="1200">
                <a:solidFill>
                  <a:schemeClr val="tx2"/>
                </a:solidFill>
                <a:latin typeface="Arial" charset="0"/>
              </a:defRPr>
            </a:lvl8pPr>
            <a:lvl9pPr marL="3886200" indent="-228600" algn="ctr" defTabSz="820738" eaLnBrk="0" fontAlgn="base" hangingPunct="0">
              <a:spcBef>
                <a:spcPct val="0"/>
              </a:spcBef>
              <a:spcAft>
                <a:spcPct val="0"/>
              </a:spcAft>
              <a:defRPr sz="1200">
                <a:solidFill>
                  <a:schemeClr val="tx2"/>
                </a:solidFill>
                <a:latin typeface="Arial" charset="0"/>
              </a:defRPr>
            </a:lvl9pPr>
          </a:lstStyle>
          <a:p>
            <a:pPr algn="l">
              <a:spcBef>
                <a:spcPct val="50000"/>
              </a:spcBef>
              <a:defRPr/>
            </a:pPr>
            <a:r>
              <a:rPr lang="en-US" sz="1800" dirty="0" smtClean="0">
                <a:latin typeface="Comic Sans MS" pitchFamily="66" charset="0"/>
              </a:rPr>
              <a:t>Quality numbers are different between programs…</a:t>
            </a:r>
          </a:p>
        </p:txBody>
      </p:sp>
    </p:spTree>
    <p:extLst>
      <p:ext uri="{BB962C8B-B14F-4D97-AF65-F5344CB8AC3E}">
        <p14:creationId xmlns:p14="http://schemas.microsoft.com/office/powerpoint/2010/main" val="39280685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0" y="981979"/>
            <a:ext cx="5201920" cy="5201920"/>
          </a:xfrm>
          <a:prstGeom prst="rect">
            <a:avLst/>
          </a:prstGeom>
        </p:spPr>
      </p:pic>
      <p:sp>
        <p:nvSpPr>
          <p:cNvPr id="76802" name="Text Box 5"/>
          <p:cNvSpPr txBox="1">
            <a:spLocks noChangeArrowheads="1"/>
          </p:cNvSpPr>
          <p:nvPr/>
        </p:nvSpPr>
        <p:spPr bwMode="auto">
          <a:xfrm>
            <a:off x="5731092" y="1981648"/>
            <a:ext cx="3295366" cy="523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smtClean="0">
                <a:latin typeface="+mj-lt"/>
              </a:rPr>
              <a:t>Photoshop’s quality 0</a:t>
            </a:r>
            <a:endParaRPr lang="en-US" sz="2800" dirty="0">
              <a:latin typeface="+mj-lt"/>
            </a:endParaRPr>
          </a:p>
        </p:txBody>
      </p:sp>
      <p:sp>
        <p:nvSpPr>
          <p:cNvPr id="76803" name="Text Box 6"/>
          <p:cNvSpPr txBox="1">
            <a:spLocks noChangeArrowheads="1"/>
          </p:cNvSpPr>
          <p:nvPr/>
        </p:nvSpPr>
        <p:spPr bwMode="auto">
          <a:xfrm rot="16200000">
            <a:off x="6903588" y="1716999"/>
            <a:ext cx="1046289" cy="25111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a:latin typeface="+mj-lt"/>
              </a:rPr>
              <a:t>File size in </a:t>
            </a:r>
            <a:r>
              <a:rPr lang="en-US" sz="2800" dirty="0" smtClean="0">
                <a:latin typeface="+mj-lt"/>
              </a:rPr>
              <a:t>bytes</a:t>
            </a:r>
          </a:p>
          <a:p>
            <a:pPr algn="ctr"/>
            <a:r>
              <a:rPr lang="en-US" sz="2800" dirty="0" smtClean="0">
                <a:latin typeface="+mj-lt"/>
              </a:rPr>
              <a:t>47,800</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sp>
        <p:nvSpPr>
          <p:cNvPr id="7" name="Date Placeholder 6"/>
          <p:cNvSpPr>
            <a:spLocks noGrp="1"/>
          </p:cNvSpPr>
          <p:nvPr>
            <p:ph type="dt" sz="half" idx="10"/>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43</a:t>
            </a:fld>
            <a:endParaRPr lang="en-US" dirty="0"/>
          </a:p>
        </p:txBody>
      </p:sp>
      <p:sp>
        <p:nvSpPr>
          <p:cNvPr id="13" name="Text Box 11"/>
          <p:cNvSpPr txBox="1">
            <a:spLocks noChangeArrowheads="1"/>
          </p:cNvSpPr>
          <p:nvPr/>
        </p:nvSpPr>
        <p:spPr bwMode="auto">
          <a:xfrm>
            <a:off x="6038850" y="4871989"/>
            <a:ext cx="2563740" cy="923330"/>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spAutoFit/>
          </a:bodyPr>
          <a:lstStyle>
            <a:lvl1pPr defTabSz="820738">
              <a:defRPr sz="1200">
                <a:solidFill>
                  <a:schemeClr val="tx2"/>
                </a:solidFill>
                <a:latin typeface="Arial" charset="0"/>
              </a:defRPr>
            </a:lvl1pPr>
            <a:lvl2pPr marL="742950" indent="-285750" defTabSz="820738">
              <a:defRPr sz="1200">
                <a:solidFill>
                  <a:schemeClr val="tx2"/>
                </a:solidFill>
                <a:latin typeface="Arial" charset="0"/>
              </a:defRPr>
            </a:lvl2pPr>
            <a:lvl3pPr marL="1143000" indent="-228600" defTabSz="820738">
              <a:defRPr sz="1200">
                <a:solidFill>
                  <a:schemeClr val="tx2"/>
                </a:solidFill>
                <a:latin typeface="Arial" charset="0"/>
              </a:defRPr>
            </a:lvl3pPr>
            <a:lvl4pPr marL="1600200" indent="-228600" defTabSz="820738">
              <a:defRPr sz="1200">
                <a:solidFill>
                  <a:schemeClr val="tx2"/>
                </a:solidFill>
                <a:latin typeface="Arial" charset="0"/>
              </a:defRPr>
            </a:lvl4pPr>
            <a:lvl5pPr marL="2057400" indent="-228600" defTabSz="820738">
              <a:defRPr sz="1200">
                <a:solidFill>
                  <a:schemeClr val="tx2"/>
                </a:solidFill>
                <a:latin typeface="Arial" charset="0"/>
              </a:defRPr>
            </a:lvl5pPr>
            <a:lvl6pPr marL="2514600" indent="-228600" algn="ctr" defTabSz="820738" eaLnBrk="0" fontAlgn="base" hangingPunct="0">
              <a:spcBef>
                <a:spcPct val="0"/>
              </a:spcBef>
              <a:spcAft>
                <a:spcPct val="0"/>
              </a:spcAft>
              <a:defRPr sz="1200">
                <a:solidFill>
                  <a:schemeClr val="tx2"/>
                </a:solidFill>
                <a:latin typeface="Arial" charset="0"/>
              </a:defRPr>
            </a:lvl6pPr>
            <a:lvl7pPr marL="2971800" indent="-228600" algn="ctr" defTabSz="820738" eaLnBrk="0" fontAlgn="base" hangingPunct="0">
              <a:spcBef>
                <a:spcPct val="0"/>
              </a:spcBef>
              <a:spcAft>
                <a:spcPct val="0"/>
              </a:spcAft>
              <a:defRPr sz="1200">
                <a:solidFill>
                  <a:schemeClr val="tx2"/>
                </a:solidFill>
                <a:latin typeface="Arial" charset="0"/>
              </a:defRPr>
            </a:lvl7pPr>
            <a:lvl8pPr marL="3429000" indent="-228600" algn="ctr" defTabSz="820738" eaLnBrk="0" fontAlgn="base" hangingPunct="0">
              <a:spcBef>
                <a:spcPct val="0"/>
              </a:spcBef>
              <a:spcAft>
                <a:spcPct val="0"/>
              </a:spcAft>
              <a:defRPr sz="1200">
                <a:solidFill>
                  <a:schemeClr val="tx2"/>
                </a:solidFill>
                <a:latin typeface="Arial" charset="0"/>
              </a:defRPr>
            </a:lvl8pPr>
            <a:lvl9pPr marL="3886200" indent="-228600" algn="ctr" defTabSz="820738" eaLnBrk="0" fontAlgn="base" hangingPunct="0">
              <a:spcBef>
                <a:spcPct val="0"/>
              </a:spcBef>
              <a:spcAft>
                <a:spcPct val="0"/>
              </a:spcAft>
              <a:defRPr sz="1200">
                <a:solidFill>
                  <a:schemeClr val="tx2"/>
                </a:solidFill>
                <a:latin typeface="Arial" charset="0"/>
              </a:defRPr>
            </a:lvl9pPr>
          </a:lstStyle>
          <a:p>
            <a:pPr algn="l">
              <a:spcBef>
                <a:spcPct val="50000"/>
              </a:spcBef>
              <a:defRPr/>
            </a:pPr>
            <a:r>
              <a:rPr lang="en-US" sz="1800" dirty="0" smtClean="0">
                <a:latin typeface="Comic Sans MS" pitchFamily="66" charset="0"/>
              </a:rPr>
              <a:t>Photoshop’s quality zero is similar to Matlab’s quality 40…</a:t>
            </a:r>
          </a:p>
        </p:txBody>
      </p:sp>
    </p:spTree>
    <p:extLst>
      <p:ext uri="{BB962C8B-B14F-4D97-AF65-F5344CB8AC3E}">
        <p14:creationId xmlns:p14="http://schemas.microsoft.com/office/powerpoint/2010/main" val="32695354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892192" y="1981648"/>
            <a:ext cx="2973163" cy="523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r>
              <a:rPr lang="en-US" sz="2800" dirty="0">
                <a:solidFill>
                  <a:srgbClr val="000000"/>
                </a:solidFill>
                <a:latin typeface="Times New Roman"/>
              </a:rPr>
              <a:t>Matlab’s </a:t>
            </a:r>
            <a:r>
              <a:rPr lang="en-US" sz="2800" dirty="0" smtClean="0">
                <a:solidFill>
                  <a:srgbClr val="000000"/>
                </a:solidFill>
                <a:latin typeface="Times New Roman"/>
              </a:rPr>
              <a:t>q</a:t>
            </a:r>
            <a:r>
              <a:rPr lang="en-US" sz="2800" dirty="0" smtClean="0">
                <a:latin typeface="+mj-lt"/>
              </a:rPr>
              <a:t>uality 40</a:t>
            </a:r>
            <a:endParaRPr lang="en-US" sz="2800" dirty="0">
              <a:latin typeface="+mj-lt"/>
            </a:endParaRPr>
          </a:p>
        </p:txBody>
      </p:sp>
      <p:sp>
        <p:nvSpPr>
          <p:cNvPr id="76803" name="Text Box 6"/>
          <p:cNvSpPr txBox="1">
            <a:spLocks noChangeArrowheads="1"/>
          </p:cNvSpPr>
          <p:nvPr/>
        </p:nvSpPr>
        <p:spPr bwMode="auto">
          <a:xfrm rot="16200000">
            <a:off x="6903588" y="1716999"/>
            <a:ext cx="1046289" cy="25111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a:latin typeface="+mj-lt"/>
              </a:rPr>
              <a:t>File size in </a:t>
            </a:r>
            <a:r>
              <a:rPr lang="en-US" sz="2800" dirty="0" smtClean="0">
                <a:latin typeface="+mj-lt"/>
              </a:rPr>
              <a:t>bytes</a:t>
            </a:r>
          </a:p>
          <a:p>
            <a:pPr algn="ctr"/>
            <a:r>
              <a:rPr lang="en-US" sz="2800" dirty="0" smtClean="0">
                <a:latin typeface="+mj-lt"/>
              </a:rPr>
              <a:t>49,115</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sp>
        <p:nvSpPr>
          <p:cNvPr id="8" name="Date Placeholder 7"/>
          <p:cNvSpPr>
            <a:spLocks noGrp="1"/>
          </p:cNvSpPr>
          <p:nvPr>
            <p:ph type="dt" sz="half" idx="10"/>
          </p:nvPr>
        </p:nvSpPr>
        <p:spPr/>
        <p:txBody>
          <a:bodyPr/>
          <a:lstStyle/>
          <a:p>
            <a:pPr>
              <a:defRPr/>
            </a:pPr>
            <a:r>
              <a:rPr lang="en-US" smtClean="0"/>
              <a:t>10 November 2016</a:t>
            </a:r>
            <a:endParaRPr lang="en-US" dirty="0"/>
          </a:p>
        </p:txBody>
      </p:sp>
      <p:sp>
        <p:nvSpPr>
          <p:cNvPr id="9" name="Footer Placeholder 8"/>
          <p:cNvSpPr>
            <a:spLocks noGrp="1"/>
          </p:cNvSpPr>
          <p:nvPr>
            <p:ph type="ftr" sz="quarter" idx="3"/>
          </p:nvPr>
        </p:nvSpPr>
        <p:spPr/>
        <p:txBody>
          <a:bodyPr/>
          <a:lstStyle/>
          <a:p>
            <a:pPr>
              <a:defRPr/>
            </a:pPr>
            <a:r>
              <a:rPr lang="en-US" smtClean="0"/>
              <a:t>1999-2016 by Richard Alan Peters II</a:t>
            </a:r>
            <a:endParaRPr lang="en-US"/>
          </a:p>
        </p:txBody>
      </p:sp>
      <p:sp>
        <p:nvSpPr>
          <p:cNvPr id="10" name="Slide Number Placeholder 9"/>
          <p:cNvSpPr>
            <a:spLocks noGrp="1"/>
          </p:cNvSpPr>
          <p:nvPr>
            <p:ph type="sldNum" sz="quarter" idx="12"/>
          </p:nvPr>
        </p:nvSpPr>
        <p:spPr/>
        <p:txBody>
          <a:bodyPr/>
          <a:lstStyle/>
          <a:p>
            <a:fld id="{5DE8D8A2-BB74-4CCF-A0EE-8DACDF667E3F}" type="slidenum">
              <a:rPr lang="en-US" smtClean="0"/>
              <a:pPr/>
              <a:t>44</a:t>
            </a:fld>
            <a:endParaRPr lang="en-US" dirty="0"/>
          </a:p>
        </p:txBody>
      </p:sp>
      <p:sp>
        <p:nvSpPr>
          <p:cNvPr id="11" name="Text Box 11"/>
          <p:cNvSpPr txBox="1">
            <a:spLocks noChangeArrowheads="1"/>
          </p:cNvSpPr>
          <p:nvPr/>
        </p:nvSpPr>
        <p:spPr bwMode="auto">
          <a:xfrm>
            <a:off x="5892192" y="4052056"/>
            <a:ext cx="2870808" cy="1754326"/>
          </a:xfrm>
          <a:prstGeom prst="rect">
            <a:avLst/>
          </a:prstGeom>
          <a:solidFill>
            <a:srgbClr val="FFFFCC"/>
          </a:solidFill>
          <a:ln>
            <a:noFill/>
          </a:ln>
          <a:effectLst>
            <a:outerShdw blurRad="50800" dist="63500" dir="2700000" algn="tl" rotWithShape="0">
              <a:prstClr val="black">
                <a:alpha val="40000"/>
              </a:prstClr>
            </a:outerShdw>
          </a:effectLst>
          <a:extLst/>
        </p:spPr>
        <p:txBody>
          <a:bodyPr wrap="square">
            <a:spAutoFit/>
          </a:bodyPr>
          <a:lstStyle>
            <a:lvl1pPr defTabSz="820738">
              <a:defRPr sz="1200">
                <a:solidFill>
                  <a:schemeClr val="tx2"/>
                </a:solidFill>
                <a:latin typeface="Arial" charset="0"/>
              </a:defRPr>
            </a:lvl1pPr>
            <a:lvl2pPr marL="742950" indent="-285750" defTabSz="820738">
              <a:defRPr sz="1200">
                <a:solidFill>
                  <a:schemeClr val="tx2"/>
                </a:solidFill>
                <a:latin typeface="Arial" charset="0"/>
              </a:defRPr>
            </a:lvl2pPr>
            <a:lvl3pPr marL="1143000" indent="-228600" defTabSz="820738">
              <a:defRPr sz="1200">
                <a:solidFill>
                  <a:schemeClr val="tx2"/>
                </a:solidFill>
                <a:latin typeface="Arial" charset="0"/>
              </a:defRPr>
            </a:lvl3pPr>
            <a:lvl4pPr marL="1600200" indent="-228600" defTabSz="820738">
              <a:defRPr sz="1200">
                <a:solidFill>
                  <a:schemeClr val="tx2"/>
                </a:solidFill>
                <a:latin typeface="Arial" charset="0"/>
              </a:defRPr>
            </a:lvl4pPr>
            <a:lvl5pPr marL="2057400" indent="-228600" defTabSz="820738">
              <a:defRPr sz="1200">
                <a:solidFill>
                  <a:schemeClr val="tx2"/>
                </a:solidFill>
                <a:latin typeface="Arial" charset="0"/>
              </a:defRPr>
            </a:lvl5pPr>
            <a:lvl6pPr marL="2514600" indent="-228600" algn="ctr" defTabSz="820738" eaLnBrk="0" fontAlgn="base" hangingPunct="0">
              <a:spcBef>
                <a:spcPct val="0"/>
              </a:spcBef>
              <a:spcAft>
                <a:spcPct val="0"/>
              </a:spcAft>
              <a:defRPr sz="1200">
                <a:solidFill>
                  <a:schemeClr val="tx2"/>
                </a:solidFill>
                <a:latin typeface="Arial" charset="0"/>
              </a:defRPr>
            </a:lvl6pPr>
            <a:lvl7pPr marL="2971800" indent="-228600" algn="ctr" defTabSz="820738" eaLnBrk="0" fontAlgn="base" hangingPunct="0">
              <a:spcBef>
                <a:spcPct val="0"/>
              </a:spcBef>
              <a:spcAft>
                <a:spcPct val="0"/>
              </a:spcAft>
              <a:defRPr sz="1200">
                <a:solidFill>
                  <a:schemeClr val="tx2"/>
                </a:solidFill>
                <a:latin typeface="Arial" charset="0"/>
              </a:defRPr>
            </a:lvl7pPr>
            <a:lvl8pPr marL="3429000" indent="-228600" algn="ctr" defTabSz="820738" eaLnBrk="0" fontAlgn="base" hangingPunct="0">
              <a:spcBef>
                <a:spcPct val="0"/>
              </a:spcBef>
              <a:spcAft>
                <a:spcPct val="0"/>
              </a:spcAft>
              <a:defRPr sz="1200">
                <a:solidFill>
                  <a:schemeClr val="tx2"/>
                </a:solidFill>
                <a:latin typeface="Arial" charset="0"/>
              </a:defRPr>
            </a:lvl8pPr>
            <a:lvl9pPr marL="3886200" indent="-228600" algn="ctr" defTabSz="820738" eaLnBrk="0" fontAlgn="base" hangingPunct="0">
              <a:spcBef>
                <a:spcPct val="0"/>
              </a:spcBef>
              <a:spcAft>
                <a:spcPct val="0"/>
              </a:spcAft>
              <a:defRPr sz="1200">
                <a:solidFill>
                  <a:schemeClr val="tx2"/>
                </a:solidFill>
                <a:latin typeface="Arial" charset="0"/>
              </a:defRPr>
            </a:lvl9pPr>
          </a:lstStyle>
          <a:p>
            <a:pPr algn="l">
              <a:spcBef>
                <a:spcPct val="50000"/>
              </a:spcBef>
              <a:defRPr/>
            </a:pPr>
            <a:r>
              <a:rPr lang="en-US" sz="1800" dirty="0" smtClean="0">
                <a:latin typeface="Comic Sans MS" pitchFamily="66" charset="0"/>
              </a:rPr>
              <a:t>Does not matter because the quantization tables are in the file with the data. Each program uses that table when decoding the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Tree>
    <p:extLst>
      <p:ext uri="{BB962C8B-B14F-4D97-AF65-F5344CB8AC3E}">
        <p14:creationId xmlns:p14="http://schemas.microsoft.com/office/powerpoint/2010/main" val="20533970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6096000" y="1893268"/>
            <a:ext cx="2761452" cy="13849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Magnitude of Gradient of Original image</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7" name="Date Placeholder 6"/>
          <p:cNvSpPr>
            <a:spLocks noGrp="1"/>
          </p:cNvSpPr>
          <p:nvPr>
            <p:ph type="dt" sz="half" idx="10"/>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45</a:t>
            </a:fld>
            <a:endParaRPr lang="en-US" dirty="0"/>
          </a:p>
        </p:txBody>
      </p:sp>
    </p:spTree>
    <p:extLst>
      <p:ext uri="{BB962C8B-B14F-4D97-AF65-F5344CB8AC3E}">
        <p14:creationId xmlns:p14="http://schemas.microsoft.com/office/powerpoint/2010/main" val="26800990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791200" y="1893268"/>
            <a:ext cx="3066252" cy="13849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Magnitude of gradient of jpeg quality 100 image</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46</a:t>
            </a:fld>
            <a:endParaRPr lang="en-US" dirty="0"/>
          </a:p>
        </p:txBody>
      </p:sp>
    </p:spTree>
    <p:extLst>
      <p:ext uri="{BB962C8B-B14F-4D97-AF65-F5344CB8AC3E}">
        <p14:creationId xmlns:p14="http://schemas.microsoft.com/office/powerpoint/2010/main" val="24836238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791200" y="1893268"/>
            <a:ext cx="3066252" cy="13849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Magnitude of gradient of jpeg quality 50 image</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47</a:t>
            </a:fld>
            <a:endParaRPr lang="en-US" dirty="0"/>
          </a:p>
        </p:txBody>
      </p:sp>
    </p:spTree>
    <p:extLst>
      <p:ext uri="{BB962C8B-B14F-4D97-AF65-F5344CB8AC3E}">
        <p14:creationId xmlns:p14="http://schemas.microsoft.com/office/powerpoint/2010/main" val="37582162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791200" y="1893268"/>
            <a:ext cx="3066252" cy="13849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Magnitude of gradient of jpeg quality 10 image</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48</a:t>
            </a:fld>
            <a:endParaRPr lang="en-US" dirty="0"/>
          </a:p>
        </p:txBody>
      </p:sp>
    </p:spTree>
    <p:extLst>
      <p:ext uri="{BB962C8B-B14F-4D97-AF65-F5344CB8AC3E}">
        <p14:creationId xmlns:p14="http://schemas.microsoft.com/office/powerpoint/2010/main" val="42577051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791200" y="1893268"/>
            <a:ext cx="3066252" cy="13849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Magnitude of gradient of jpeg quality 0 image</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49</a:t>
            </a:fld>
            <a:endParaRPr lang="en-US" dirty="0"/>
          </a:p>
        </p:txBody>
      </p:sp>
    </p:spTree>
    <p:extLst>
      <p:ext uri="{BB962C8B-B14F-4D97-AF65-F5344CB8AC3E}">
        <p14:creationId xmlns:p14="http://schemas.microsoft.com/office/powerpoint/2010/main" val="3127388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484188" y="1158875"/>
            <a:ext cx="7772400" cy="723900"/>
          </a:xfrm>
        </p:spPr>
        <p:txBody>
          <a:bodyPr/>
          <a:lstStyle/>
          <a:p>
            <a:r>
              <a:rPr lang="en-US" altLang="en-US" dirty="0" smtClean="0"/>
              <a:t>JPEG’s Modes of Operation</a:t>
            </a:r>
          </a:p>
        </p:txBody>
      </p:sp>
      <p:sp>
        <p:nvSpPr>
          <p:cNvPr id="7174" name="Rectangle 3"/>
          <p:cNvSpPr>
            <a:spLocks noGrp="1" noChangeArrowheads="1"/>
          </p:cNvSpPr>
          <p:nvPr>
            <p:ph type="body" idx="1"/>
          </p:nvPr>
        </p:nvSpPr>
        <p:spPr>
          <a:xfrm>
            <a:off x="457200" y="2133600"/>
            <a:ext cx="8278813" cy="3276600"/>
          </a:xfrm>
        </p:spPr>
        <p:txBody>
          <a:bodyPr/>
          <a:lstStyle/>
          <a:p>
            <a:pPr marL="457200" indent="-457200">
              <a:spcBef>
                <a:spcPts val="1200"/>
              </a:spcBef>
              <a:buSzPct val="85000"/>
              <a:buFont typeface="Monotype Sorts" pitchFamily="2" charset="2"/>
              <a:buAutoNum type="arabicPeriod"/>
            </a:pPr>
            <a:r>
              <a:rPr lang="en-US" altLang="en-US" sz="2400" b="1" dirty="0" smtClean="0">
                <a:solidFill>
                  <a:srgbClr val="0000FF"/>
                </a:solidFill>
                <a:cs typeface="Arial" panose="020B0604020202020204" pitchFamily="34" charset="0"/>
              </a:rPr>
              <a:t>Sequential encoding:</a:t>
            </a:r>
            <a:r>
              <a:rPr lang="en-US" altLang="en-US" sz="2400" dirty="0" smtClean="0">
                <a:solidFill>
                  <a:srgbClr val="0000FF"/>
                </a:solidFill>
                <a:cs typeface="Arial" panose="020B0604020202020204" pitchFamily="34" charset="0"/>
              </a:rPr>
              <a:t>  </a:t>
            </a:r>
            <a:r>
              <a:rPr lang="en-US" altLang="en-US" sz="2400" dirty="0" smtClean="0">
                <a:cs typeface="Arial" panose="020B0604020202020204" pitchFamily="34" charset="0"/>
              </a:rPr>
              <a:t>each component (band) encoded in a single raster scan</a:t>
            </a:r>
          </a:p>
          <a:p>
            <a:pPr marL="457200" indent="-457200">
              <a:spcBef>
                <a:spcPts val="1200"/>
              </a:spcBef>
              <a:buSzPct val="85000"/>
              <a:buFont typeface="Monotype Sorts" pitchFamily="2" charset="2"/>
              <a:buAutoNum type="arabicPeriod"/>
            </a:pPr>
            <a:r>
              <a:rPr lang="en-US" altLang="en-US" sz="2400" b="1" dirty="0" smtClean="0">
                <a:solidFill>
                  <a:srgbClr val="0000FF"/>
                </a:solidFill>
                <a:cs typeface="Arial" panose="020B0604020202020204" pitchFamily="34" charset="0"/>
              </a:rPr>
              <a:t>Progressive encoding:</a:t>
            </a:r>
            <a:r>
              <a:rPr lang="en-US" altLang="en-US" sz="2400" dirty="0" smtClean="0">
                <a:solidFill>
                  <a:srgbClr val="0000FF"/>
                </a:solidFill>
                <a:cs typeface="Arial" panose="020B0604020202020204" pitchFamily="34" charset="0"/>
              </a:rPr>
              <a:t>   </a:t>
            </a:r>
            <a:r>
              <a:rPr lang="en-US" altLang="en-US" sz="2400" dirty="0" smtClean="0">
                <a:cs typeface="Arial" panose="020B0604020202020204" pitchFamily="34" charset="0"/>
              </a:rPr>
              <a:t>progressive coarse–to-fine encoding and decoding of entire image</a:t>
            </a:r>
          </a:p>
          <a:p>
            <a:pPr marL="457200" indent="-457200">
              <a:spcBef>
                <a:spcPts val="1200"/>
              </a:spcBef>
              <a:buSzPct val="85000"/>
              <a:buFont typeface="Monotype Sorts" pitchFamily="2" charset="2"/>
              <a:buAutoNum type="arabicPeriod"/>
            </a:pPr>
            <a:r>
              <a:rPr lang="en-US" altLang="en-US" sz="2400" b="1" dirty="0" smtClean="0">
                <a:solidFill>
                  <a:srgbClr val="0000FF"/>
                </a:solidFill>
                <a:cs typeface="Arial" panose="020B0604020202020204" pitchFamily="34" charset="0"/>
              </a:rPr>
              <a:t>Lossless encoding:</a:t>
            </a:r>
            <a:r>
              <a:rPr lang="en-US" altLang="en-US" sz="2400" dirty="0" smtClean="0">
                <a:solidFill>
                  <a:srgbClr val="0000FF"/>
                </a:solidFill>
                <a:cs typeface="Arial" panose="020B0604020202020204" pitchFamily="34" charset="0"/>
              </a:rPr>
              <a:t>  </a:t>
            </a:r>
            <a:r>
              <a:rPr lang="en-US" altLang="en-US" sz="2400" dirty="0" smtClean="0">
                <a:cs typeface="Arial" panose="020B0604020202020204" pitchFamily="34" charset="0"/>
              </a:rPr>
              <a:t>exact recovery of original image</a:t>
            </a:r>
          </a:p>
          <a:p>
            <a:pPr marL="457200" indent="-457200">
              <a:spcBef>
                <a:spcPts val="1200"/>
              </a:spcBef>
              <a:buSzPct val="85000"/>
              <a:buFont typeface="Monotype Sorts" pitchFamily="2" charset="2"/>
              <a:buAutoNum type="arabicPeriod"/>
            </a:pPr>
            <a:r>
              <a:rPr lang="en-US" altLang="en-US" sz="2400" b="1" dirty="0" smtClean="0">
                <a:solidFill>
                  <a:srgbClr val="0000FF"/>
                </a:solidFill>
                <a:cs typeface="Arial" panose="020B0604020202020204" pitchFamily="34" charset="0"/>
              </a:rPr>
              <a:t>Hierarchical encoding:</a:t>
            </a:r>
            <a:r>
              <a:rPr lang="en-US" altLang="en-US" sz="2400" dirty="0" smtClean="0">
                <a:solidFill>
                  <a:srgbClr val="0000FF"/>
                </a:solidFill>
                <a:cs typeface="Arial" panose="020B0604020202020204" pitchFamily="34" charset="0"/>
              </a:rPr>
              <a:t>  </a:t>
            </a:r>
            <a:r>
              <a:rPr lang="en-US" altLang="en-US" sz="2400" dirty="0" smtClean="0">
                <a:cs typeface="Arial" panose="020B0604020202020204" pitchFamily="34" charset="0"/>
              </a:rPr>
              <a:t>multiresolution compression with independently retrievable lower-resolution versions</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1"/>
          </p:nvPr>
        </p:nvSpPr>
        <p:spPr/>
        <p:txBody>
          <a:bodyPr/>
          <a:lstStyle/>
          <a:p>
            <a:fld id="{3BCB7CF1-DE96-44F3-87F8-86C732AEF3D8}" type="slidenum">
              <a:rPr lang="en-US" altLang="en-US" smtClean="0"/>
              <a:pPr/>
              <a:t>5</a:t>
            </a:fld>
            <a:endParaRPr lang="en-US"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a:off x="5791200" y="1893268"/>
            <a:ext cx="3066252" cy="9540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Gradient enhanced original image</a:t>
            </a:r>
            <a:endParaRPr lang="en-US" sz="2800" dirty="0">
              <a:latin typeface="+mj-lt"/>
            </a:endParaRPr>
          </a:p>
        </p:txBody>
      </p:sp>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7" name="Date Placeholder 6"/>
          <p:cNvSpPr>
            <a:spLocks noGrp="1"/>
          </p:cNvSpPr>
          <p:nvPr>
            <p:ph type="dt" sz="half" idx="10"/>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50</a:t>
            </a:fld>
            <a:endParaRPr lang="en-US" dirty="0"/>
          </a:p>
        </p:txBody>
      </p:sp>
    </p:spTree>
    <p:extLst>
      <p:ext uri="{BB962C8B-B14F-4D97-AF65-F5344CB8AC3E}">
        <p14:creationId xmlns:p14="http://schemas.microsoft.com/office/powerpoint/2010/main" val="3015169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sp>
        <p:nvSpPr>
          <p:cNvPr id="8" name="Text Box 5"/>
          <p:cNvSpPr txBox="1">
            <a:spLocks noChangeArrowheads="1"/>
          </p:cNvSpPr>
          <p:nvPr/>
        </p:nvSpPr>
        <p:spPr bwMode="auto">
          <a:xfrm>
            <a:off x="5791200" y="1893268"/>
            <a:ext cx="3066252" cy="9540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Gradient enhanced quality 100 image</a:t>
            </a:r>
            <a:endParaRPr lang="en-US" sz="2800"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7" name="Date Placeholder 6"/>
          <p:cNvSpPr>
            <a:spLocks noGrp="1"/>
          </p:cNvSpPr>
          <p:nvPr>
            <p:ph type="dt" sz="half" idx="10"/>
          </p:nvPr>
        </p:nvSpPr>
        <p:spPr/>
        <p:txBody>
          <a:bodyPr/>
          <a:lstStyle/>
          <a:p>
            <a:pPr>
              <a:defRPr/>
            </a:pPr>
            <a:r>
              <a:rPr lang="en-US" smtClean="0"/>
              <a:t>10 November 2016</a:t>
            </a:r>
            <a:endParaRPr lang="en-US" dirty="0"/>
          </a:p>
        </p:txBody>
      </p:sp>
      <p:sp>
        <p:nvSpPr>
          <p:cNvPr id="9" name="Footer Placeholder 8"/>
          <p:cNvSpPr>
            <a:spLocks noGrp="1"/>
          </p:cNvSpPr>
          <p:nvPr>
            <p:ph type="ftr" sz="quarter" idx="3"/>
          </p:nvPr>
        </p:nvSpPr>
        <p:spPr/>
        <p:txBody>
          <a:bodyPr/>
          <a:lstStyle/>
          <a:p>
            <a:pPr>
              <a:defRPr/>
            </a:pPr>
            <a:r>
              <a:rPr lang="en-US" smtClean="0"/>
              <a:t>1999-2016 by Richard Alan Peters II</a:t>
            </a:r>
            <a:endParaRPr lang="en-US"/>
          </a:p>
        </p:txBody>
      </p:sp>
      <p:sp>
        <p:nvSpPr>
          <p:cNvPr id="10" name="Slide Number Placeholder 9"/>
          <p:cNvSpPr>
            <a:spLocks noGrp="1"/>
          </p:cNvSpPr>
          <p:nvPr>
            <p:ph type="sldNum" sz="quarter" idx="12"/>
          </p:nvPr>
        </p:nvSpPr>
        <p:spPr/>
        <p:txBody>
          <a:bodyPr/>
          <a:lstStyle/>
          <a:p>
            <a:fld id="{5DE8D8A2-BB74-4CCF-A0EE-8DACDF667E3F}" type="slidenum">
              <a:rPr lang="en-US" smtClean="0"/>
              <a:pPr/>
              <a:t>51</a:t>
            </a:fld>
            <a:endParaRPr lang="en-US" dirty="0"/>
          </a:p>
        </p:txBody>
      </p:sp>
    </p:spTree>
    <p:extLst>
      <p:ext uri="{BB962C8B-B14F-4D97-AF65-F5344CB8AC3E}">
        <p14:creationId xmlns:p14="http://schemas.microsoft.com/office/powerpoint/2010/main" val="20935288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sp>
        <p:nvSpPr>
          <p:cNvPr id="7" name="Text Box 5"/>
          <p:cNvSpPr txBox="1">
            <a:spLocks noChangeArrowheads="1"/>
          </p:cNvSpPr>
          <p:nvPr/>
        </p:nvSpPr>
        <p:spPr bwMode="auto">
          <a:xfrm>
            <a:off x="5791200" y="1893268"/>
            <a:ext cx="3066252" cy="9540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Gradient enhanced quality 50 image</a:t>
            </a:r>
            <a:endParaRPr lang="en-US" sz="2800"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52</a:t>
            </a:fld>
            <a:endParaRPr lang="en-US" dirty="0"/>
          </a:p>
        </p:txBody>
      </p:sp>
    </p:spTree>
    <p:extLst>
      <p:ext uri="{BB962C8B-B14F-4D97-AF65-F5344CB8AC3E}">
        <p14:creationId xmlns:p14="http://schemas.microsoft.com/office/powerpoint/2010/main" val="7954365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sp>
        <p:nvSpPr>
          <p:cNvPr id="7" name="Text Box 5"/>
          <p:cNvSpPr txBox="1">
            <a:spLocks noChangeArrowheads="1"/>
          </p:cNvSpPr>
          <p:nvPr/>
        </p:nvSpPr>
        <p:spPr bwMode="auto">
          <a:xfrm>
            <a:off x="5791200" y="1893268"/>
            <a:ext cx="3066252" cy="9540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Gradient enhanced quality 10 image</a:t>
            </a:r>
            <a:endParaRPr lang="en-US" sz="2800"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53</a:t>
            </a:fld>
            <a:endParaRPr lang="en-US" dirty="0"/>
          </a:p>
        </p:txBody>
      </p:sp>
    </p:spTree>
    <p:extLst>
      <p:ext uri="{BB962C8B-B14F-4D97-AF65-F5344CB8AC3E}">
        <p14:creationId xmlns:p14="http://schemas.microsoft.com/office/powerpoint/2010/main" val="12820761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9"/>
          <p:cNvSpPr>
            <a:spLocks noGrp="1" noChangeArrowheads="1"/>
          </p:cNvSpPr>
          <p:nvPr>
            <p:ph type="title"/>
          </p:nvPr>
        </p:nvSpPr>
        <p:spPr>
          <a:xfrm>
            <a:off x="6096000" y="980794"/>
            <a:ext cx="2286000" cy="723900"/>
          </a:xfrm>
          <a:noFill/>
        </p:spPr>
        <p:txBody>
          <a:bodyPr/>
          <a:lstStyle/>
          <a:p>
            <a:pPr algn="ctr"/>
            <a:r>
              <a:rPr lang="en-US" dirty="0" smtClean="0"/>
              <a:t>JPEG</a:t>
            </a:r>
          </a:p>
        </p:txBody>
      </p:sp>
      <p:sp>
        <p:nvSpPr>
          <p:cNvPr id="7" name="Text Box 5"/>
          <p:cNvSpPr txBox="1">
            <a:spLocks noChangeArrowheads="1"/>
          </p:cNvSpPr>
          <p:nvPr/>
        </p:nvSpPr>
        <p:spPr bwMode="auto">
          <a:xfrm>
            <a:off x="5791200" y="1893268"/>
            <a:ext cx="3066252" cy="9540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l"/>
            <a:r>
              <a:rPr lang="en-US" sz="2800" dirty="0" smtClean="0">
                <a:latin typeface="+mj-lt"/>
              </a:rPr>
              <a:t>Gradient enhanced quality 0 image</a:t>
            </a:r>
            <a:endParaRPr lang="en-US" sz="2800"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95" y="980794"/>
            <a:ext cx="5203105" cy="5203105"/>
          </a:xfrm>
          <a:prstGeom prst="rect">
            <a:avLst/>
          </a:prstGeom>
        </p:spPr>
      </p:pic>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5DE8D8A2-BB74-4CCF-A0EE-8DACDF667E3F}" type="slidenum">
              <a:rPr lang="en-US" smtClean="0"/>
              <a:pPr/>
              <a:t>54</a:t>
            </a:fld>
            <a:endParaRPr lang="en-US" dirty="0"/>
          </a:p>
        </p:txBody>
      </p:sp>
    </p:spTree>
    <p:extLst>
      <p:ext uri="{BB962C8B-B14F-4D97-AF65-F5344CB8AC3E}">
        <p14:creationId xmlns:p14="http://schemas.microsoft.com/office/powerpoint/2010/main" val="13818925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5800" y="962025"/>
            <a:ext cx="7772400" cy="723900"/>
          </a:xfrm>
        </p:spPr>
        <p:txBody>
          <a:bodyPr/>
          <a:lstStyle/>
          <a:p>
            <a:pPr algn="ctr"/>
            <a:r>
              <a:rPr lang="en-US" smtClean="0"/>
              <a:t>Image Compression: JPEG</a:t>
            </a:r>
          </a:p>
        </p:txBody>
      </p:sp>
      <p:pic>
        <p:nvPicPr>
          <p:cNvPr id="75779" name="Picture 3" descr="jpeg_compare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8" y="1762125"/>
            <a:ext cx="549275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rot="-5400000">
            <a:off x="-103187" y="3625850"/>
            <a:ext cx="3090862" cy="528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798" tIns="50899" rIns="101798" bIns="50899">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a:t>JPEG quality level</a:t>
            </a:r>
          </a:p>
        </p:txBody>
      </p:sp>
      <p:sp>
        <p:nvSpPr>
          <p:cNvPr id="75781" name="Text Box 5"/>
          <p:cNvSpPr txBox="1">
            <a:spLocks noChangeArrowheads="1"/>
          </p:cNvSpPr>
          <p:nvPr/>
        </p:nvSpPr>
        <p:spPr bwMode="auto">
          <a:xfrm>
            <a:off x="7408863" y="2524125"/>
            <a:ext cx="630237" cy="2733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101798" tIns="50899" rIns="101798" bIns="50899">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a:t>File size in bytes</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2"/>
          </p:nvPr>
        </p:nvSpPr>
        <p:spPr/>
        <p:txBody>
          <a:bodyPr/>
          <a:lstStyle/>
          <a:p>
            <a:fld id="{5DE8D8A2-BB74-4CCF-A0EE-8DACDF667E3F}" type="slidenum">
              <a:rPr lang="en-US" smtClean="0"/>
              <a:pPr/>
              <a:t>55</a:t>
            </a:fld>
            <a:endParaRPr lang="en-US" dirty="0"/>
          </a:p>
        </p:txBody>
      </p:sp>
    </p:spTree>
    <p:extLst>
      <p:ext uri="{BB962C8B-B14F-4D97-AF65-F5344CB8AC3E}">
        <p14:creationId xmlns:p14="http://schemas.microsoft.com/office/powerpoint/2010/main" val="25908802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5"/>
          <p:cNvSpPr txBox="1">
            <a:spLocks noChangeArrowheads="1"/>
          </p:cNvSpPr>
          <p:nvPr/>
        </p:nvSpPr>
        <p:spPr bwMode="auto">
          <a:xfrm rot="-5400000">
            <a:off x="263526" y="3589337"/>
            <a:ext cx="3071812"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dirty="0" smtClean="0"/>
              <a:t>JPEG </a:t>
            </a:r>
            <a:r>
              <a:rPr lang="en-US" sz="2800" dirty="0"/>
              <a:t>quality level</a:t>
            </a:r>
          </a:p>
        </p:txBody>
      </p:sp>
      <p:sp>
        <p:nvSpPr>
          <p:cNvPr id="76803" name="Text Box 6"/>
          <p:cNvSpPr txBox="1">
            <a:spLocks noChangeArrowheads="1"/>
          </p:cNvSpPr>
          <p:nvPr/>
        </p:nvSpPr>
        <p:spPr bwMode="auto">
          <a:xfrm>
            <a:off x="6858000" y="2486025"/>
            <a:ext cx="611188" cy="2724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1365" tIns="45683" rIns="91365" bIns="45683">
            <a:spAutoFit/>
          </a:bodyPr>
          <a:lstStyle>
            <a:lvl1pPr>
              <a:defRPr sz="2200">
                <a:solidFill>
                  <a:schemeClr val="tx2"/>
                </a:solidFill>
                <a:latin typeface="Arial" charset="0"/>
              </a:defRPr>
            </a:lvl1pPr>
            <a:lvl2pPr marL="742950" indent="-285750">
              <a:defRPr sz="2200">
                <a:solidFill>
                  <a:schemeClr val="tx2"/>
                </a:solidFill>
                <a:latin typeface="Arial" charset="0"/>
              </a:defRPr>
            </a:lvl2pPr>
            <a:lvl3pPr marL="1143000" indent="-228600">
              <a:defRPr sz="2200">
                <a:solidFill>
                  <a:schemeClr val="tx2"/>
                </a:solidFill>
                <a:latin typeface="Arial" charset="0"/>
              </a:defRPr>
            </a:lvl3pPr>
            <a:lvl4pPr marL="1600200" indent="-228600">
              <a:defRPr sz="2200">
                <a:solidFill>
                  <a:schemeClr val="tx2"/>
                </a:solidFill>
                <a:latin typeface="Arial" charset="0"/>
              </a:defRPr>
            </a:lvl4pPr>
            <a:lvl5pPr marL="2057400" indent="-228600">
              <a:defRPr sz="2200">
                <a:solidFill>
                  <a:schemeClr val="tx2"/>
                </a:solidFill>
                <a:latin typeface="Arial" charset="0"/>
              </a:defRPr>
            </a:lvl5pPr>
            <a:lvl6pPr marL="2514600" indent="-228600" eaLnBrk="0" fontAlgn="base" hangingPunct="0">
              <a:spcBef>
                <a:spcPct val="0"/>
              </a:spcBef>
              <a:spcAft>
                <a:spcPct val="0"/>
              </a:spcAft>
              <a:defRPr sz="2200">
                <a:solidFill>
                  <a:schemeClr val="tx2"/>
                </a:solidFill>
                <a:latin typeface="Arial" charset="0"/>
              </a:defRPr>
            </a:lvl6pPr>
            <a:lvl7pPr marL="2971800" indent="-228600" eaLnBrk="0" fontAlgn="base" hangingPunct="0">
              <a:spcBef>
                <a:spcPct val="0"/>
              </a:spcBef>
              <a:spcAft>
                <a:spcPct val="0"/>
              </a:spcAft>
              <a:defRPr sz="2200">
                <a:solidFill>
                  <a:schemeClr val="tx2"/>
                </a:solidFill>
                <a:latin typeface="Arial" charset="0"/>
              </a:defRPr>
            </a:lvl7pPr>
            <a:lvl8pPr marL="3429000" indent="-228600" eaLnBrk="0" fontAlgn="base" hangingPunct="0">
              <a:spcBef>
                <a:spcPct val="0"/>
              </a:spcBef>
              <a:spcAft>
                <a:spcPct val="0"/>
              </a:spcAft>
              <a:defRPr sz="2200">
                <a:solidFill>
                  <a:schemeClr val="tx2"/>
                </a:solidFill>
                <a:latin typeface="Arial" charset="0"/>
              </a:defRPr>
            </a:lvl8pPr>
            <a:lvl9pPr marL="3886200" indent="-228600" eaLnBrk="0" fontAlgn="base" hangingPunct="0">
              <a:spcBef>
                <a:spcPct val="0"/>
              </a:spcBef>
              <a:spcAft>
                <a:spcPct val="0"/>
              </a:spcAft>
              <a:defRPr sz="2200">
                <a:solidFill>
                  <a:schemeClr val="tx2"/>
                </a:solidFill>
                <a:latin typeface="Arial" charset="0"/>
              </a:defRPr>
            </a:lvl9pPr>
          </a:lstStyle>
          <a:p>
            <a:pPr algn="ctr"/>
            <a:r>
              <a:rPr lang="en-US" sz="2800"/>
              <a:t>File size in bytes</a:t>
            </a:r>
          </a:p>
        </p:txBody>
      </p:sp>
      <p:pic>
        <p:nvPicPr>
          <p:cNvPr id="76804" name="Picture 7" descr="jpeg_compare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447800"/>
            <a:ext cx="4572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Rectangle 9"/>
          <p:cNvSpPr>
            <a:spLocks noGrp="1" noChangeArrowheads="1"/>
          </p:cNvSpPr>
          <p:nvPr>
            <p:ph type="title"/>
          </p:nvPr>
        </p:nvSpPr>
        <p:spPr>
          <a:xfrm>
            <a:off x="685800" y="962025"/>
            <a:ext cx="7772400" cy="723900"/>
          </a:xfrm>
          <a:noFill/>
        </p:spPr>
        <p:txBody>
          <a:bodyPr/>
          <a:lstStyle/>
          <a:p>
            <a:pPr algn="ctr"/>
            <a:r>
              <a:rPr lang="en-US" smtClean="0"/>
              <a:t>Image Compression: JPEG</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2"/>
          </p:nvPr>
        </p:nvSpPr>
        <p:spPr/>
        <p:txBody>
          <a:bodyPr/>
          <a:lstStyle/>
          <a:p>
            <a:fld id="{5DE8D8A2-BB74-4CCF-A0EE-8DACDF667E3F}" type="slidenum">
              <a:rPr lang="en-US" smtClean="0"/>
              <a:pPr/>
              <a:t>56</a:t>
            </a:fld>
            <a:endParaRPr lang="en-US" dirty="0"/>
          </a:p>
        </p:txBody>
      </p:sp>
    </p:spTree>
    <p:extLst>
      <p:ext uri="{BB962C8B-B14F-4D97-AF65-F5344CB8AC3E}">
        <p14:creationId xmlns:p14="http://schemas.microsoft.com/office/powerpoint/2010/main" val="2544753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381000" y="1104900"/>
            <a:ext cx="8077200" cy="723900"/>
          </a:xfrm>
        </p:spPr>
        <p:txBody>
          <a:bodyPr/>
          <a:lstStyle/>
          <a:p>
            <a:r>
              <a:rPr lang="en-US" altLang="en-US" smtClean="0"/>
              <a:t>JFIF Information Display Program</a:t>
            </a:r>
          </a:p>
        </p:txBody>
      </p:sp>
      <p:sp>
        <p:nvSpPr>
          <p:cNvPr id="29702" name="TextBox 6"/>
          <p:cNvSpPr txBox="1">
            <a:spLocks noChangeArrowheads="1"/>
          </p:cNvSpPr>
          <p:nvPr/>
        </p:nvSpPr>
        <p:spPr bwMode="auto">
          <a:xfrm>
            <a:off x="1860550" y="5638800"/>
            <a:ext cx="5422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800">
                <a:latin typeface="Courier New" panose="02070309020205020404" pitchFamily="49" charset="0"/>
                <a:cs typeface="Courier New" panose="02070309020205020404" pitchFamily="49" charset="0"/>
              </a:rPr>
              <a:t>http://www.impulseadventure.com/photo/</a:t>
            </a:r>
          </a:p>
        </p:txBody>
      </p:sp>
      <p:sp>
        <p:nvSpPr>
          <p:cNvPr id="29703" name="TextBox 7"/>
          <p:cNvSpPr txBox="1">
            <a:spLocks noChangeArrowheads="1"/>
          </p:cNvSpPr>
          <p:nvPr/>
        </p:nvSpPr>
        <p:spPr bwMode="auto">
          <a:xfrm>
            <a:off x="381000" y="1981200"/>
            <a:ext cx="4327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l"/>
            <a:r>
              <a:rPr lang="en-US" altLang="en-US" sz="1800"/>
              <a:t>JPEGsnoop - JPEG File Decoding Utility</a:t>
            </a:r>
          </a:p>
          <a:p>
            <a:pPr algn="l"/>
            <a:r>
              <a:rPr lang="en-US" altLang="en-US" sz="1800"/>
              <a:t>by Calvin Hass © 2010</a:t>
            </a:r>
          </a:p>
        </p:txBody>
      </p:sp>
      <p:sp>
        <p:nvSpPr>
          <p:cNvPr id="9" name="TextBox 8"/>
          <p:cNvSpPr txBox="1"/>
          <p:nvPr/>
        </p:nvSpPr>
        <p:spPr>
          <a:xfrm>
            <a:off x="381000" y="2824163"/>
            <a:ext cx="8229600" cy="2586037"/>
          </a:xfrm>
          <a:prstGeom prst="rect">
            <a:avLst/>
          </a:prstGeom>
          <a:noFill/>
        </p:spPr>
        <p:txBody>
          <a:bodyPr>
            <a:spAutoFit/>
          </a:bodyPr>
          <a:lstStyle/>
          <a:p>
            <a:pPr algn="l">
              <a:defRPr/>
            </a:pPr>
            <a:r>
              <a:rPr lang="en-US" sz="1800" dirty="0">
                <a:latin typeface="+mj-lt"/>
              </a:rPr>
              <a:t>From the web page:</a:t>
            </a:r>
          </a:p>
          <a:p>
            <a:pPr algn="l">
              <a:defRPr/>
            </a:pPr>
            <a:endParaRPr lang="en-US" sz="1800" dirty="0">
              <a:latin typeface="+mj-lt"/>
            </a:endParaRPr>
          </a:p>
          <a:p>
            <a:pPr algn="l">
              <a:defRPr/>
            </a:pPr>
            <a:r>
              <a:rPr lang="en-US" sz="1800" dirty="0">
                <a:latin typeface="+mj-lt"/>
              </a:rPr>
              <a:t>Every digital photo contains a wealth of hidden information -- </a:t>
            </a:r>
            <a:r>
              <a:rPr lang="en-US" sz="1800" dirty="0" err="1">
                <a:latin typeface="+mj-lt"/>
              </a:rPr>
              <a:t>JPEGsnoop</a:t>
            </a:r>
            <a:r>
              <a:rPr lang="en-US" sz="1800" dirty="0">
                <a:latin typeface="+mj-lt"/>
              </a:rPr>
              <a:t> was written to expose these details to those who are curious.  Not only can one determine the various settings that were used in the digital camera in taking the photo (EXIF metadata, IPTC), but one can also extract information that indicates the quality and nature of the JPEG image compression used by the camera in saving the file. Digital cameras specify compression quality levels, many of them wildly different, leading to the fact that some cameras produce far better JPEG images than others.</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57</a:t>
            </a:fld>
            <a:endParaRPr lang="en-US"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381000" y="990600"/>
            <a:ext cx="8382000" cy="723900"/>
          </a:xfrm>
        </p:spPr>
        <p:txBody>
          <a:bodyPr/>
          <a:lstStyle/>
          <a:p>
            <a:pPr algn="ctr"/>
            <a:r>
              <a:rPr lang="en-US" altLang="en-US" smtClean="0"/>
              <a:t>Example: JPEG/JFIF Encoded Image</a:t>
            </a:r>
          </a:p>
        </p:txBody>
      </p:sp>
      <p:pic>
        <p:nvPicPr>
          <p:cNvPr id="3072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1828800"/>
            <a:ext cx="614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rot="5400000">
            <a:off x="6274594" y="4290219"/>
            <a:ext cx="3119437" cy="307975"/>
          </a:xfrm>
          <a:prstGeom prst="rect">
            <a:avLst/>
          </a:prstGeom>
          <a:noFill/>
        </p:spPr>
        <p:txBody>
          <a:bodyPr wrap="none">
            <a:spAutoFit/>
          </a:bodyPr>
          <a:lstStyle/>
          <a:p>
            <a:pPr>
              <a:defRPr/>
            </a:pPr>
            <a:r>
              <a:rPr lang="en-US" sz="1400" dirty="0">
                <a:latin typeface="+mj-lt"/>
              </a:rPr>
              <a:t>Keith </a:t>
            </a:r>
            <a:r>
              <a:rPr lang="en-US" sz="1400" dirty="0" err="1">
                <a:latin typeface="+mj-lt"/>
              </a:rPr>
              <a:t>Hamshere</a:t>
            </a:r>
            <a:r>
              <a:rPr lang="en-US" sz="1400" dirty="0">
                <a:latin typeface="+mj-lt"/>
              </a:rPr>
              <a:t> – </a:t>
            </a:r>
            <a:r>
              <a:rPr lang="en-US" sz="1400" dirty="0" err="1">
                <a:latin typeface="+mj-lt"/>
              </a:rPr>
              <a:t>Soairse</a:t>
            </a:r>
            <a:r>
              <a:rPr lang="en-US" sz="1400" dirty="0">
                <a:latin typeface="+mj-lt"/>
              </a:rPr>
              <a:t> Ronan – 2007</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58</a:t>
            </a:fld>
            <a:endParaRPr lang="en-US"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457200" y="1473200"/>
          <a:ext cx="8153400" cy="4622800"/>
        </p:xfrm>
        <a:graphic>
          <a:graphicData uri="http://schemas.openxmlformats.org/drawingml/2006/table">
            <a:tbl>
              <a:tblPr firstRow="1" bandRow="1">
                <a:tableStyleId>{F5AB1C69-6EDB-4FF4-983F-18BD219EF322}</a:tableStyleId>
              </a:tblPr>
              <a:tblGrid>
                <a:gridCol w="701040"/>
                <a:gridCol w="701040"/>
                <a:gridCol w="828502"/>
                <a:gridCol w="828502"/>
                <a:gridCol w="5094316"/>
              </a:tblGrid>
              <a:tr h="370840">
                <a:tc>
                  <a:txBody>
                    <a:bodyPr/>
                    <a:lstStyle/>
                    <a:p>
                      <a:r>
                        <a:rPr lang="en-US" sz="800" b="1" i="0" baseline="0" dirty="0" smtClean="0">
                          <a:solidFill>
                            <a:schemeClr val="tx1"/>
                          </a:solidFill>
                        </a:rPr>
                        <a:t>Short name</a:t>
                      </a:r>
                      <a:endParaRPr lang="en-US" sz="800" b="1"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i="0" baseline="0" dirty="0" smtClean="0">
                          <a:solidFill>
                            <a:schemeClr val="tx1"/>
                          </a:solidFill>
                        </a:rPr>
                        <a:t>Code</a:t>
                      </a:r>
                      <a:endParaRPr lang="en-US" sz="800" b="1"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i="0" baseline="0" dirty="0" smtClean="0">
                          <a:solidFill>
                            <a:schemeClr val="tx1"/>
                          </a:solidFill>
                        </a:rPr>
                        <a:t>Payload</a:t>
                      </a:r>
                      <a:endParaRPr lang="en-US" sz="800" b="1"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i="0" baseline="0" dirty="0" smtClean="0">
                          <a:solidFill>
                            <a:schemeClr val="tx1"/>
                          </a:solidFill>
                        </a:rPr>
                        <a:t>Name</a:t>
                      </a:r>
                      <a:endParaRPr lang="en-US" sz="800" b="1"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i="0" baseline="0" dirty="0" smtClean="0">
                          <a:solidFill>
                            <a:schemeClr val="tx1"/>
                          </a:solidFill>
                        </a:rPr>
                        <a:t>Comments</a:t>
                      </a:r>
                      <a:endParaRPr lang="en-US" sz="800" b="1"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smtClean="0">
                          <a:solidFill>
                            <a:schemeClr val="tx1"/>
                          </a:solidFill>
                        </a:rPr>
                        <a:t>SOI</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0xFFD8</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none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Start Of Image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smtClean="0">
                          <a:solidFill>
                            <a:schemeClr val="tx1"/>
                          </a:solidFill>
                        </a:rPr>
                        <a:t>SOF0</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0xFFC0</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variable size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Start Of Frame (Baseline)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baseline="0" dirty="0" smtClean="0">
                          <a:solidFill>
                            <a:schemeClr val="tx1"/>
                          </a:solidFill>
                        </a:rPr>
                        <a:t>Indicates that this is a baseline DCT-based JPEG, and specifies the width, height, number of components, and component subsampling (e.g., 4:2:0).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smtClean="0">
                          <a:solidFill>
                            <a:schemeClr val="tx1"/>
                          </a:solidFill>
                        </a:rPr>
                        <a:t>SOF2</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0xFFC2</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variable size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Start Of Frame (Progressive)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baseline="0" dirty="0" smtClean="0">
                          <a:solidFill>
                            <a:schemeClr val="tx1"/>
                          </a:solidFill>
                        </a:rPr>
                        <a:t>Indicates that this is a progressive DCT-based JPEG, and specifies the width, height, number of components, and component subsampling (e.g., 4:2:0).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smtClean="0">
                          <a:solidFill>
                            <a:schemeClr val="tx1"/>
                          </a:solidFill>
                        </a:rPr>
                        <a:t>DHT</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0xFFC4</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variable size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Define Huffman Table(s)</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baseline="0" dirty="0" smtClean="0">
                          <a:solidFill>
                            <a:schemeClr val="tx1"/>
                          </a:solidFill>
                        </a:rPr>
                        <a:t>Specifies one or more Huffman tables.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smtClean="0">
                          <a:solidFill>
                            <a:schemeClr val="tx1"/>
                          </a:solidFill>
                        </a:rPr>
                        <a:t>DQT</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0xFFDB</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variable size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Define Quantization Table(s)</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baseline="0" dirty="0" smtClean="0">
                          <a:solidFill>
                            <a:schemeClr val="tx1"/>
                          </a:solidFill>
                        </a:rPr>
                        <a:t>Specifies one or more quantization tables.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smtClean="0">
                          <a:solidFill>
                            <a:schemeClr val="tx1"/>
                          </a:solidFill>
                        </a:rPr>
                        <a:t>DRI</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0xFFDD</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2 bytes</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Define Restart Interval</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baseline="0" dirty="0" smtClean="0">
                          <a:solidFill>
                            <a:schemeClr val="tx1"/>
                          </a:solidFill>
                        </a:rPr>
                        <a:t>Specifies the interval between </a:t>
                      </a:r>
                      <a:r>
                        <a:rPr lang="en-US" sz="800" b="0" i="0" baseline="0" dirty="0" err="1" smtClean="0">
                          <a:solidFill>
                            <a:schemeClr val="tx1"/>
                          </a:solidFill>
                        </a:rPr>
                        <a:t>RSTn</a:t>
                      </a:r>
                      <a:r>
                        <a:rPr lang="en-US" sz="800" b="0" i="0" baseline="0" dirty="0" smtClean="0">
                          <a:solidFill>
                            <a:schemeClr val="tx1"/>
                          </a:solidFill>
                        </a:rPr>
                        <a:t> markers, in macroblocks. This marker is followed by two bytes indicating the fixed size so it can be treated like any other variable size segment.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smtClean="0">
                          <a:solidFill>
                            <a:schemeClr val="tx1"/>
                          </a:solidFill>
                        </a:rPr>
                        <a:t>SOS</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0xFFDA</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variable size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Start Of Scan</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Begins a top-to-bottom scan of the image. In baseline DCT JPEG images, there is generally a single scan. Progressive DCT JPEG images usually contain multiple scans. This marker specifies which slice of data it will contain, and is immediately followed by entropy-coded data.</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err="1" smtClean="0">
                          <a:solidFill>
                            <a:schemeClr val="tx1"/>
                          </a:solidFill>
                        </a:rPr>
                        <a:t>RSTn</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0xFFD0…D7</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none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Restart</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Inserted every</a:t>
                      </a:r>
                      <a:r>
                        <a:rPr lang="en-US" sz="800" b="0" i="0" baseline="0" dirty="0" smtClean="0">
                          <a:solidFill>
                            <a:schemeClr val="tx1"/>
                          </a:solidFill>
                          <a:latin typeface="Times New Roman" pitchFamily="18" charset="0"/>
                          <a:cs typeface="Times New Roman" pitchFamily="18" charset="0"/>
                        </a:rPr>
                        <a:t> r </a:t>
                      </a:r>
                      <a:r>
                        <a:rPr lang="en-US" sz="800" b="0" i="0" baseline="0" dirty="0" smtClean="0">
                          <a:solidFill>
                            <a:schemeClr val="tx1"/>
                          </a:solidFill>
                        </a:rPr>
                        <a:t>macroblocks, where</a:t>
                      </a:r>
                      <a:r>
                        <a:rPr lang="en-US" sz="800" b="0" i="0" baseline="0" dirty="0" smtClean="0">
                          <a:solidFill>
                            <a:schemeClr val="tx1"/>
                          </a:solidFill>
                          <a:latin typeface="Times New Roman" pitchFamily="18" charset="0"/>
                          <a:cs typeface="Times New Roman" pitchFamily="18" charset="0"/>
                        </a:rPr>
                        <a:t> r </a:t>
                      </a:r>
                      <a:r>
                        <a:rPr lang="en-US" sz="800" b="0" i="0" baseline="0" dirty="0" smtClean="0">
                          <a:solidFill>
                            <a:schemeClr val="tx1"/>
                          </a:solidFill>
                        </a:rPr>
                        <a:t>is the restart interval set by a DRI marker. Not used if there was no DRI marker. The low 3 bits of the marker code cycle in value from 0 to 7.</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err="1" smtClean="0">
                          <a:solidFill>
                            <a:schemeClr val="tx1"/>
                          </a:solidFill>
                        </a:rPr>
                        <a:t>APPn</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0xFFEn</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variable size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Application-specific</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For example, an </a:t>
                      </a:r>
                      <a:r>
                        <a:rPr lang="en-US" sz="800" b="0" i="0" baseline="0" dirty="0" err="1" smtClean="0">
                          <a:solidFill>
                            <a:schemeClr val="tx1"/>
                          </a:solidFill>
                        </a:rPr>
                        <a:t>Exif</a:t>
                      </a:r>
                      <a:r>
                        <a:rPr lang="en-US" sz="800" b="0" i="0" baseline="0" dirty="0" smtClean="0">
                          <a:solidFill>
                            <a:schemeClr val="tx1"/>
                          </a:solidFill>
                        </a:rPr>
                        <a:t> JPEG file uses an APP1 marker to store metadata, laid out in a structure based closely on TIFF.</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smtClean="0">
                          <a:solidFill>
                            <a:schemeClr val="tx1"/>
                          </a:solidFill>
                        </a:rPr>
                        <a:t>COM</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0xFFFE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variable size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Comment</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Contains a text comment.</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800" b="0" i="0" baseline="0" dirty="0" smtClean="0">
                          <a:solidFill>
                            <a:schemeClr val="tx1"/>
                          </a:solidFill>
                        </a:rPr>
                        <a:t>EOI</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0xFFD9</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none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baseline="0" dirty="0" smtClean="0">
                          <a:solidFill>
                            <a:schemeClr val="tx1"/>
                          </a:solidFill>
                        </a:rPr>
                        <a:t>End Of Image</a:t>
                      </a:r>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b="0" i="0" baseline="0" dirty="0">
                        <a:solidFill>
                          <a:schemeClr val="tx1"/>
                        </a:solidFill>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2" name="TextBox 11"/>
          <p:cNvSpPr txBox="1"/>
          <p:nvPr/>
        </p:nvSpPr>
        <p:spPr>
          <a:xfrm>
            <a:off x="2133600" y="6399213"/>
            <a:ext cx="5791200" cy="307975"/>
          </a:xfrm>
          <a:prstGeom prst="rect">
            <a:avLst/>
          </a:prstGeom>
          <a:solidFill>
            <a:schemeClr val="bg1"/>
          </a:solidFill>
        </p:spPr>
        <p:txBody>
          <a:bodyPr>
            <a:spAutoFit/>
          </a:bodyPr>
          <a:lstStyle/>
          <a:p>
            <a:pPr>
              <a:defRPr/>
            </a:pPr>
            <a:r>
              <a:rPr lang="en-US" sz="1400" dirty="0">
                <a:latin typeface="+mj-lt"/>
              </a:rPr>
              <a:t>Source:  ISO/IEC 10918-1:1994, p.36, via http://en.wikipedia.org/wiki/JPEG</a:t>
            </a:r>
          </a:p>
        </p:txBody>
      </p:sp>
      <p:sp>
        <p:nvSpPr>
          <p:cNvPr id="31830" name="TextBox 12"/>
          <p:cNvSpPr txBox="1">
            <a:spLocks noChangeArrowheads="1"/>
          </p:cNvSpPr>
          <p:nvPr/>
        </p:nvSpPr>
        <p:spPr bwMode="auto">
          <a:xfrm>
            <a:off x="381000" y="99060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l"/>
            <a:r>
              <a:rPr lang="en-US" altLang="en-US" sz="2000">
                <a:latin typeface="Times New Roman" panose="02020603050405020304" pitchFamily="18" charset="0"/>
                <a:cs typeface="Times New Roman" panose="02020603050405020304" pitchFamily="18" charset="0"/>
              </a:rPr>
              <a:t>Data Markers from the JPEG File Interchange Format (JFIF) </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59</a:t>
            </a:fld>
            <a:endParaRPr lang="en-US"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554038" y="990600"/>
            <a:ext cx="8035925" cy="723900"/>
          </a:xfrm>
        </p:spPr>
        <p:txBody>
          <a:bodyPr/>
          <a:lstStyle/>
          <a:p>
            <a:pPr algn="ctr"/>
            <a:r>
              <a:rPr lang="en-US" altLang="en-US" dirty="0" smtClean="0"/>
              <a:t>JPEG Codec</a:t>
            </a:r>
          </a:p>
        </p:txBody>
      </p:sp>
      <p:sp>
        <p:nvSpPr>
          <p:cNvPr id="8198" name="Rectangle 36"/>
          <p:cNvSpPr>
            <a:spLocks noChangeArrowheads="1"/>
          </p:cNvSpPr>
          <p:nvPr/>
        </p:nvSpPr>
        <p:spPr bwMode="auto">
          <a:xfrm>
            <a:off x="3255963" y="3662363"/>
            <a:ext cx="2216150" cy="403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nchor="ct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800" dirty="0"/>
              <a:t>Compressed Data</a:t>
            </a:r>
          </a:p>
        </p:txBody>
      </p:sp>
      <p:grpSp>
        <p:nvGrpSpPr>
          <p:cNvPr id="8199" name="Group 84"/>
          <p:cNvGrpSpPr>
            <a:grpSpLocks/>
          </p:cNvGrpSpPr>
          <p:nvPr/>
        </p:nvGrpSpPr>
        <p:grpSpPr bwMode="auto">
          <a:xfrm>
            <a:off x="554038" y="1981200"/>
            <a:ext cx="7966075" cy="1344613"/>
            <a:chOff x="336" y="1488"/>
            <a:chExt cx="5520" cy="960"/>
          </a:xfrm>
        </p:grpSpPr>
        <p:grpSp>
          <p:nvGrpSpPr>
            <p:cNvPr id="8232" name="Group 24"/>
            <p:cNvGrpSpPr>
              <a:grpSpLocks/>
            </p:cNvGrpSpPr>
            <p:nvPr/>
          </p:nvGrpSpPr>
          <p:grpSpPr bwMode="auto">
            <a:xfrm>
              <a:off x="1056" y="1488"/>
              <a:ext cx="816" cy="576"/>
              <a:chOff x="1152" y="1488"/>
              <a:chExt cx="816" cy="576"/>
            </a:xfrm>
          </p:grpSpPr>
          <p:sp>
            <p:nvSpPr>
              <p:cNvPr id="8261" name="Rectangle 6"/>
              <p:cNvSpPr>
                <a:spLocks noChangeArrowheads="1"/>
              </p:cNvSpPr>
              <p:nvPr/>
            </p:nvSpPr>
            <p:spPr bwMode="auto">
              <a:xfrm>
                <a:off x="1248"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dirty="0"/>
              </a:p>
            </p:txBody>
          </p:sp>
          <p:sp>
            <p:nvSpPr>
              <p:cNvPr id="8262" name="Text Box 7"/>
              <p:cNvSpPr txBox="1">
                <a:spLocks noChangeArrowheads="1"/>
              </p:cNvSpPr>
              <p:nvPr/>
            </p:nvSpPr>
            <p:spPr bwMode="auto">
              <a:xfrm>
                <a:off x="1152" y="1536"/>
                <a:ext cx="816" cy="5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dirty="0"/>
                  <a:t>RGB </a:t>
                </a:r>
                <a:r>
                  <a:rPr lang="en-US" altLang="en-US" sz="1400" dirty="0">
                    <a:sym typeface="Symbol" panose="05050102010706020507" pitchFamily="18" charset="2"/>
                  </a:rPr>
                  <a:t></a:t>
                </a:r>
              </a:p>
              <a:p>
                <a:r>
                  <a:rPr lang="en-US" altLang="en-US" sz="1400" dirty="0" err="1"/>
                  <a:t>YCbCr</a:t>
                </a:r>
                <a:r>
                  <a:rPr lang="en-US" altLang="en-US" sz="1400" dirty="0"/>
                  <a:t> </a:t>
                </a:r>
                <a:r>
                  <a:rPr lang="en-US" altLang="en-US" sz="1300" dirty="0"/>
                  <a:t>conversion</a:t>
                </a:r>
              </a:p>
            </p:txBody>
          </p:sp>
        </p:grpSp>
        <p:grpSp>
          <p:nvGrpSpPr>
            <p:cNvPr id="8233" name="Group 22"/>
            <p:cNvGrpSpPr>
              <a:grpSpLocks/>
            </p:cNvGrpSpPr>
            <p:nvPr/>
          </p:nvGrpSpPr>
          <p:grpSpPr bwMode="auto">
            <a:xfrm>
              <a:off x="1968" y="1488"/>
              <a:ext cx="624" cy="576"/>
              <a:chOff x="2064" y="1488"/>
              <a:chExt cx="624" cy="576"/>
            </a:xfrm>
          </p:grpSpPr>
          <p:sp>
            <p:nvSpPr>
              <p:cNvPr id="8259" name="Rectangle 8"/>
              <p:cNvSpPr>
                <a:spLocks noChangeArrowheads="1"/>
              </p:cNvSpPr>
              <p:nvPr/>
            </p:nvSpPr>
            <p:spPr bwMode="auto">
              <a:xfrm>
                <a:off x="2064"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60" name="Text Box 9"/>
              <p:cNvSpPr txBox="1">
                <a:spLocks noChangeArrowheads="1"/>
              </p:cNvSpPr>
              <p:nvPr/>
            </p:nvSpPr>
            <p:spPr bwMode="auto">
              <a:xfrm>
                <a:off x="2064" y="1516"/>
                <a:ext cx="624" cy="5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down sample color </a:t>
                </a:r>
              </a:p>
            </p:txBody>
          </p:sp>
        </p:grpSp>
        <p:grpSp>
          <p:nvGrpSpPr>
            <p:cNvPr id="8234" name="Group 21"/>
            <p:cNvGrpSpPr>
              <a:grpSpLocks/>
            </p:cNvGrpSpPr>
            <p:nvPr/>
          </p:nvGrpSpPr>
          <p:grpSpPr bwMode="auto">
            <a:xfrm>
              <a:off x="2784" y="1488"/>
              <a:ext cx="624" cy="576"/>
              <a:chOff x="2880" y="1488"/>
              <a:chExt cx="624" cy="576"/>
            </a:xfrm>
          </p:grpSpPr>
          <p:sp>
            <p:nvSpPr>
              <p:cNvPr id="8257" name="Rectangle 10"/>
              <p:cNvSpPr>
                <a:spLocks noChangeArrowheads="1"/>
              </p:cNvSpPr>
              <p:nvPr/>
            </p:nvSpPr>
            <p:spPr bwMode="auto">
              <a:xfrm>
                <a:off x="2880"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58" name="Text Box 11"/>
              <p:cNvSpPr txBox="1">
                <a:spLocks noChangeArrowheads="1"/>
              </p:cNvSpPr>
              <p:nvPr/>
            </p:nvSpPr>
            <p:spPr bwMode="auto">
              <a:xfrm>
                <a:off x="2880" y="1516"/>
                <a:ext cx="624" cy="5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partition into 8</a:t>
                </a:r>
                <a:r>
                  <a:rPr lang="en-US" altLang="en-US" sz="1400">
                    <a:cs typeface="Arial" panose="020B0604020202020204" pitchFamily="34" charset="0"/>
                  </a:rPr>
                  <a:t>×</a:t>
                </a:r>
                <a:r>
                  <a:rPr lang="en-US" altLang="en-US" sz="1400"/>
                  <a:t>8 blocks</a:t>
                </a:r>
              </a:p>
            </p:txBody>
          </p:sp>
        </p:grpSp>
        <p:grpSp>
          <p:nvGrpSpPr>
            <p:cNvPr id="8235" name="Group 20"/>
            <p:cNvGrpSpPr>
              <a:grpSpLocks/>
            </p:cNvGrpSpPr>
            <p:nvPr/>
          </p:nvGrpSpPr>
          <p:grpSpPr bwMode="auto">
            <a:xfrm>
              <a:off x="3600" y="1488"/>
              <a:ext cx="624" cy="576"/>
              <a:chOff x="3648" y="1488"/>
              <a:chExt cx="624" cy="576"/>
            </a:xfrm>
          </p:grpSpPr>
          <p:sp>
            <p:nvSpPr>
              <p:cNvPr id="8255" name="Rectangle 12"/>
              <p:cNvSpPr>
                <a:spLocks noChangeArrowheads="1"/>
              </p:cNvSpPr>
              <p:nvPr/>
            </p:nvSpPr>
            <p:spPr bwMode="auto">
              <a:xfrm>
                <a:off x="3648"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56" name="Text Box 13"/>
              <p:cNvSpPr txBox="1">
                <a:spLocks noChangeArrowheads="1"/>
              </p:cNvSpPr>
              <p:nvPr/>
            </p:nvSpPr>
            <p:spPr bwMode="auto">
              <a:xfrm>
                <a:off x="3648" y="1670"/>
                <a:ext cx="62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FDCT</a:t>
                </a:r>
              </a:p>
            </p:txBody>
          </p:sp>
        </p:grpSp>
        <p:grpSp>
          <p:nvGrpSpPr>
            <p:cNvPr id="8236" name="Group 19"/>
            <p:cNvGrpSpPr>
              <a:grpSpLocks/>
            </p:cNvGrpSpPr>
            <p:nvPr/>
          </p:nvGrpSpPr>
          <p:grpSpPr bwMode="auto">
            <a:xfrm>
              <a:off x="4416" y="1488"/>
              <a:ext cx="624" cy="576"/>
              <a:chOff x="4416" y="1488"/>
              <a:chExt cx="624" cy="576"/>
            </a:xfrm>
          </p:grpSpPr>
          <p:sp>
            <p:nvSpPr>
              <p:cNvPr id="8253" name="Rectangle 14"/>
              <p:cNvSpPr>
                <a:spLocks noChangeArrowheads="1"/>
              </p:cNvSpPr>
              <p:nvPr/>
            </p:nvSpPr>
            <p:spPr bwMode="auto">
              <a:xfrm>
                <a:off x="4416"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54" name="Text Box 15"/>
              <p:cNvSpPr txBox="1">
                <a:spLocks noChangeArrowheads="1"/>
              </p:cNvSpPr>
              <p:nvPr/>
            </p:nvSpPr>
            <p:spPr bwMode="auto">
              <a:xfrm>
                <a:off x="4416" y="1680"/>
                <a:ext cx="624" cy="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quantizer</a:t>
                </a:r>
              </a:p>
            </p:txBody>
          </p:sp>
        </p:grpSp>
        <p:grpSp>
          <p:nvGrpSpPr>
            <p:cNvPr id="8237" name="Group 18"/>
            <p:cNvGrpSpPr>
              <a:grpSpLocks/>
            </p:cNvGrpSpPr>
            <p:nvPr/>
          </p:nvGrpSpPr>
          <p:grpSpPr bwMode="auto">
            <a:xfrm>
              <a:off x="5232" y="1488"/>
              <a:ext cx="624" cy="576"/>
              <a:chOff x="5184" y="1488"/>
              <a:chExt cx="624" cy="576"/>
            </a:xfrm>
          </p:grpSpPr>
          <p:sp>
            <p:nvSpPr>
              <p:cNvPr id="8251" name="Rectangle 16"/>
              <p:cNvSpPr>
                <a:spLocks noChangeArrowheads="1"/>
              </p:cNvSpPr>
              <p:nvPr/>
            </p:nvSpPr>
            <p:spPr bwMode="auto">
              <a:xfrm>
                <a:off x="5184"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52" name="Text Box 17"/>
              <p:cNvSpPr txBox="1">
                <a:spLocks noChangeArrowheads="1"/>
              </p:cNvSpPr>
              <p:nvPr/>
            </p:nvSpPr>
            <p:spPr bwMode="auto">
              <a:xfrm>
                <a:off x="5184" y="1593"/>
                <a:ext cx="624" cy="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entropy encoder</a:t>
                </a:r>
              </a:p>
            </p:txBody>
          </p:sp>
        </p:grpSp>
        <p:sp>
          <p:nvSpPr>
            <p:cNvPr id="8238" name="Line 26"/>
            <p:cNvSpPr>
              <a:spLocks noChangeShapeType="1"/>
            </p:cNvSpPr>
            <p:nvPr/>
          </p:nvSpPr>
          <p:spPr bwMode="auto">
            <a:xfrm>
              <a:off x="960"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39" name="Line 27"/>
            <p:cNvSpPr>
              <a:spLocks noChangeShapeType="1"/>
            </p:cNvSpPr>
            <p:nvPr/>
          </p:nvSpPr>
          <p:spPr bwMode="auto">
            <a:xfrm>
              <a:off x="1776"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0" name="Line 28"/>
            <p:cNvSpPr>
              <a:spLocks noChangeShapeType="1"/>
            </p:cNvSpPr>
            <p:nvPr/>
          </p:nvSpPr>
          <p:spPr bwMode="auto">
            <a:xfrm>
              <a:off x="2592"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1" name="Line 29"/>
            <p:cNvSpPr>
              <a:spLocks noChangeShapeType="1"/>
            </p:cNvSpPr>
            <p:nvPr/>
          </p:nvSpPr>
          <p:spPr bwMode="auto">
            <a:xfrm>
              <a:off x="3408"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2" name="Line 30"/>
            <p:cNvSpPr>
              <a:spLocks noChangeShapeType="1"/>
            </p:cNvSpPr>
            <p:nvPr/>
          </p:nvSpPr>
          <p:spPr bwMode="auto">
            <a:xfrm>
              <a:off x="4224"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3" name="Line 31"/>
            <p:cNvSpPr>
              <a:spLocks noChangeShapeType="1"/>
            </p:cNvSpPr>
            <p:nvPr/>
          </p:nvSpPr>
          <p:spPr bwMode="auto">
            <a:xfrm>
              <a:off x="5040"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4" name="Text Box 32"/>
            <p:cNvSpPr txBox="1">
              <a:spLocks noChangeArrowheads="1"/>
            </p:cNvSpPr>
            <p:nvPr/>
          </p:nvSpPr>
          <p:spPr bwMode="auto">
            <a:xfrm>
              <a:off x="3552" y="2230"/>
              <a:ext cx="720" cy="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spcBef>
                  <a:spcPct val="50000"/>
                </a:spcBef>
              </a:pPr>
              <a:r>
                <a:rPr lang="en-US" altLang="en-US" sz="1400"/>
                <a:t>table spec</a:t>
              </a:r>
            </a:p>
          </p:txBody>
        </p:sp>
        <p:sp>
          <p:nvSpPr>
            <p:cNvPr id="8245" name="Text Box 33"/>
            <p:cNvSpPr txBox="1">
              <a:spLocks noChangeArrowheads="1"/>
            </p:cNvSpPr>
            <p:nvPr/>
          </p:nvSpPr>
          <p:spPr bwMode="auto">
            <a:xfrm>
              <a:off x="4368" y="2230"/>
              <a:ext cx="720" cy="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spcBef>
                  <a:spcPct val="50000"/>
                </a:spcBef>
              </a:pPr>
              <a:r>
                <a:rPr lang="en-US" altLang="en-US" sz="1400"/>
                <a:t>table spec</a:t>
              </a:r>
            </a:p>
          </p:txBody>
        </p:sp>
        <p:sp>
          <p:nvSpPr>
            <p:cNvPr id="8246" name="Line 34"/>
            <p:cNvSpPr>
              <a:spLocks noChangeShapeType="1"/>
            </p:cNvSpPr>
            <p:nvPr/>
          </p:nvSpPr>
          <p:spPr bwMode="auto">
            <a:xfrm flipV="1">
              <a:off x="3912" y="2064"/>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7" name="Line 35"/>
            <p:cNvSpPr>
              <a:spLocks noChangeShapeType="1"/>
            </p:cNvSpPr>
            <p:nvPr/>
          </p:nvSpPr>
          <p:spPr bwMode="auto">
            <a:xfrm flipV="1">
              <a:off x="4728" y="2064"/>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248" name="Group 67"/>
            <p:cNvGrpSpPr>
              <a:grpSpLocks/>
            </p:cNvGrpSpPr>
            <p:nvPr/>
          </p:nvGrpSpPr>
          <p:grpSpPr bwMode="auto">
            <a:xfrm>
              <a:off x="336" y="1488"/>
              <a:ext cx="624" cy="576"/>
              <a:chOff x="432" y="1488"/>
              <a:chExt cx="624" cy="576"/>
            </a:xfrm>
          </p:grpSpPr>
          <p:sp>
            <p:nvSpPr>
              <p:cNvPr id="8249" name="Rectangle 68"/>
              <p:cNvSpPr>
                <a:spLocks noChangeArrowheads="1"/>
              </p:cNvSpPr>
              <p:nvPr/>
            </p:nvSpPr>
            <p:spPr bwMode="auto">
              <a:xfrm>
                <a:off x="432"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50" name="Text Box 69"/>
              <p:cNvSpPr txBox="1">
                <a:spLocks noChangeArrowheads="1"/>
              </p:cNvSpPr>
              <p:nvPr/>
            </p:nvSpPr>
            <p:spPr bwMode="auto">
              <a:xfrm>
                <a:off x="432" y="1670"/>
                <a:ext cx="62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image</a:t>
                </a:r>
              </a:p>
            </p:txBody>
          </p:sp>
        </p:grpSp>
      </p:grpSp>
      <p:grpSp>
        <p:nvGrpSpPr>
          <p:cNvPr id="8200" name="Group 83"/>
          <p:cNvGrpSpPr>
            <a:grpSpLocks/>
          </p:cNvGrpSpPr>
          <p:nvPr/>
        </p:nvGrpSpPr>
        <p:grpSpPr bwMode="auto">
          <a:xfrm>
            <a:off x="692150" y="4670425"/>
            <a:ext cx="7827963" cy="1381125"/>
            <a:chOff x="336" y="3408"/>
            <a:chExt cx="5424" cy="986"/>
          </a:xfrm>
        </p:grpSpPr>
        <p:grpSp>
          <p:nvGrpSpPr>
            <p:cNvPr id="8203" name="Group 23"/>
            <p:cNvGrpSpPr>
              <a:grpSpLocks/>
            </p:cNvGrpSpPr>
            <p:nvPr/>
          </p:nvGrpSpPr>
          <p:grpSpPr bwMode="auto">
            <a:xfrm>
              <a:off x="5136" y="3408"/>
              <a:ext cx="624" cy="576"/>
              <a:chOff x="432" y="1488"/>
              <a:chExt cx="624" cy="576"/>
            </a:xfrm>
          </p:grpSpPr>
          <p:sp>
            <p:nvSpPr>
              <p:cNvPr id="8230" name="Rectangle 4"/>
              <p:cNvSpPr>
                <a:spLocks noChangeArrowheads="1"/>
              </p:cNvSpPr>
              <p:nvPr/>
            </p:nvSpPr>
            <p:spPr bwMode="auto">
              <a:xfrm>
                <a:off x="432"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31" name="Text Box 5"/>
              <p:cNvSpPr txBox="1">
                <a:spLocks noChangeArrowheads="1"/>
              </p:cNvSpPr>
              <p:nvPr/>
            </p:nvSpPr>
            <p:spPr bwMode="auto">
              <a:xfrm>
                <a:off x="432" y="1670"/>
                <a:ext cx="62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image</a:t>
                </a:r>
              </a:p>
            </p:txBody>
          </p:sp>
        </p:grpSp>
        <p:grpSp>
          <p:nvGrpSpPr>
            <p:cNvPr id="8204" name="Group 37"/>
            <p:cNvGrpSpPr>
              <a:grpSpLocks/>
            </p:cNvGrpSpPr>
            <p:nvPr/>
          </p:nvGrpSpPr>
          <p:grpSpPr bwMode="auto">
            <a:xfrm>
              <a:off x="336" y="3408"/>
              <a:ext cx="624" cy="576"/>
              <a:chOff x="5184" y="1488"/>
              <a:chExt cx="624" cy="576"/>
            </a:xfrm>
          </p:grpSpPr>
          <p:sp>
            <p:nvSpPr>
              <p:cNvPr id="8228" name="Rectangle 38"/>
              <p:cNvSpPr>
                <a:spLocks noChangeArrowheads="1"/>
              </p:cNvSpPr>
              <p:nvPr/>
            </p:nvSpPr>
            <p:spPr bwMode="auto">
              <a:xfrm>
                <a:off x="5184"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29" name="Text Box 39"/>
              <p:cNvSpPr txBox="1">
                <a:spLocks noChangeArrowheads="1"/>
              </p:cNvSpPr>
              <p:nvPr/>
            </p:nvSpPr>
            <p:spPr bwMode="auto">
              <a:xfrm>
                <a:off x="5184" y="1593"/>
                <a:ext cx="624" cy="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entropy decoder</a:t>
                </a:r>
              </a:p>
            </p:txBody>
          </p:sp>
        </p:grpSp>
        <p:grpSp>
          <p:nvGrpSpPr>
            <p:cNvPr id="8205" name="Group 76"/>
            <p:cNvGrpSpPr>
              <a:grpSpLocks/>
            </p:cNvGrpSpPr>
            <p:nvPr/>
          </p:nvGrpSpPr>
          <p:grpSpPr bwMode="auto">
            <a:xfrm>
              <a:off x="1248" y="3408"/>
              <a:ext cx="720" cy="986"/>
              <a:chOff x="1104" y="3408"/>
              <a:chExt cx="720" cy="986"/>
            </a:xfrm>
          </p:grpSpPr>
          <p:grpSp>
            <p:nvGrpSpPr>
              <p:cNvPr id="8223" name="Group 46"/>
              <p:cNvGrpSpPr>
                <a:grpSpLocks/>
              </p:cNvGrpSpPr>
              <p:nvPr/>
            </p:nvGrpSpPr>
            <p:grpSpPr bwMode="auto">
              <a:xfrm>
                <a:off x="1152" y="3408"/>
                <a:ext cx="624" cy="576"/>
                <a:chOff x="1152" y="3408"/>
                <a:chExt cx="624" cy="576"/>
              </a:xfrm>
            </p:grpSpPr>
            <p:sp>
              <p:nvSpPr>
                <p:cNvPr id="8226" name="Rectangle 44"/>
                <p:cNvSpPr>
                  <a:spLocks noChangeArrowheads="1"/>
                </p:cNvSpPr>
                <p:nvPr/>
              </p:nvSpPr>
              <p:spPr bwMode="auto">
                <a:xfrm>
                  <a:off x="1152" y="340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27" name="Text Box 45"/>
                <p:cNvSpPr txBox="1">
                  <a:spLocks noChangeArrowheads="1"/>
                </p:cNvSpPr>
                <p:nvPr/>
              </p:nvSpPr>
              <p:spPr bwMode="auto">
                <a:xfrm>
                  <a:off x="1152" y="3533"/>
                  <a:ext cx="624" cy="3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de-quantizer</a:t>
                  </a:r>
                </a:p>
              </p:txBody>
            </p:sp>
          </p:grpSp>
          <p:sp>
            <p:nvSpPr>
              <p:cNvPr id="8224" name="Text Box 49"/>
              <p:cNvSpPr txBox="1">
                <a:spLocks noChangeArrowheads="1"/>
              </p:cNvSpPr>
              <p:nvPr/>
            </p:nvSpPr>
            <p:spPr bwMode="auto">
              <a:xfrm>
                <a:off x="1104" y="4176"/>
                <a:ext cx="720" cy="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spcBef>
                    <a:spcPct val="50000"/>
                  </a:spcBef>
                </a:pPr>
                <a:r>
                  <a:rPr lang="en-US" altLang="en-US" sz="1400"/>
                  <a:t>table spec</a:t>
                </a:r>
              </a:p>
            </p:txBody>
          </p:sp>
          <p:sp>
            <p:nvSpPr>
              <p:cNvPr id="8225" name="Line 50"/>
              <p:cNvSpPr>
                <a:spLocks noChangeShapeType="1"/>
              </p:cNvSpPr>
              <p:nvPr/>
            </p:nvSpPr>
            <p:spPr bwMode="auto">
              <a:xfrm flipV="1">
                <a:off x="1464" y="401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206" name="Group 77"/>
            <p:cNvGrpSpPr>
              <a:grpSpLocks/>
            </p:cNvGrpSpPr>
            <p:nvPr/>
          </p:nvGrpSpPr>
          <p:grpSpPr bwMode="auto">
            <a:xfrm>
              <a:off x="2208" y="3408"/>
              <a:ext cx="720" cy="986"/>
              <a:chOff x="1920" y="3408"/>
              <a:chExt cx="720" cy="986"/>
            </a:xfrm>
          </p:grpSpPr>
          <p:grpSp>
            <p:nvGrpSpPr>
              <p:cNvPr id="8218" name="Group 51"/>
              <p:cNvGrpSpPr>
                <a:grpSpLocks/>
              </p:cNvGrpSpPr>
              <p:nvPr/>
            </p:nvGrpSpPr>
            <p:grpSpPr bwMode="auto">
              <a:xfrm>
                <a:off x="1968" y="3408"/>
                <a:ext cx="624" cy="576"/>
                <a:chOff x="3648" y="1488"/>
                <a:chExt cx="624" cy="576"/>
              </a:xfrm>
            </p:grpSpPr>
            <p:sp>
              <p:nvSpPr>
                <p:cNvPr id="8221" name="Rectangle 52"/>
                <p:cNvSpPr>
                  <a:spLocks noChangeArrowheads="1"/>
                </p:cNvSpPr>
                <p:nvPr/>
              </p:nvSpPr>
              <p:spPr bwMode="auto">
                <a:xfrm>
                  <a:off x="3648"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22" name="Text Box 53"/>
                <p:cNvSpPr txBox="1">
                  <a:spLocks noChangeArrowheads="1"/>
                </p:cNvSpPr>
                <p:nvPr/>
              </p:nvSpPr>
              <p:spPr bwMode="auto">
                <a:xfrm>
                  <a:off x="3648" y="1670"/>
                  <a:ext cx="62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IDCT</a:t>
                  </a:r>
                </a:p>
              </p:txBody>
            </p:sp>
          </p:grpSp>
          <p:sp>
            <p:nvSpPr>
              <p:cNvPr id="8219" name="Text Box 56"/>
              <p:cNvSpPr txBox="1">
                <a:spLocks noChangeArrowheads="1"/>
              </p:cNvSpPr>
              <p:nvPr/>
            </p:nvSpPr>
            <p:spPr bwMode="auto">
              <a:xfrm>
                <a:off x="1920" y="4176"/>
                <a:ext cx="720" cy="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pPr>
                  <a:spcBef>
                    <a:spcPct val="50000"/>
                  </a:spcBef>
                </a:pPr>
                <a:r>
                  <a:rPr lang="en-US" altLang="en-US" sz="1400"/>
                  <a:t>table spec</a:t>
                </a:r>
              </a:p>
            </p:txBody>
          </p:sp>
          <p:sp>
            <p:nvSpPr>
              <p:cNvPr id="8220" name="Line 57"/>
              <p:cNvSpPr>
                <a:spLocks noChangeShapeType="1"/>
              </p:cNvSpPr>
              <p:nvPr/>
            </p:nvSpPr>
            <p:spPr bwMode="auto">
              <a:xfrm flipV="1">
                <a:off x="2280" y="401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207" name="Group 70"/>
            <p:cNvGrpSpPr>
              <a:grpSpLocks/>
            </p:cNvGrpSpPr>
            <p:nvPr/>
          </p:nvGrpSpPr>
          <p:grpSpPr bwMode="auto">
            <a:xfrm>
              <a:off x="4080" y="3408"/>
              <a:ext cx="816" cy="576"/>
              <a:chOff x="1152" y="1488"/>
              <a:chExt cx="816" cy="576"/>
            </a:xfrm>
          </p:grpSpPr>
          <p:sp>
            <p:nvSpPr>
              <p:cNvPr id="8216" name="Rectangle 71"/>
              <p:cNvSpPr>
                <a:spLocks noChangeArrowheads="1"/>
              </p:cNvSpPr>
              <p:nvPr/>
            </p:nvSpPr>
            <p:spPr bwMode="auto">
              <a:xfrm>
                <a:off x="1248"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17" name="Text Box 72"/>
              <p:cNvSpPr txBox="1">
                <a:spLocks noChangeArrowheads="1"/>
              </p:cNvSpPr>
              <p:nvPr/>
            </p:nvSpPr>
            <p:spPr bwMode="auto">
              <a:xfrm>
                <a:off x="1152" y="1536"/>
                <a:ext cx="816" cy="5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YCbCr </a:t>
                </a:r>
                <a:r>
                  <a:rPr lang="en-US" altLang="en-US" sz="1400">
                    <a:sym typeface="Symbol" panose="05050102010706020507" pitchFamily="18" charset="2"/>
                  </a:rPr>
                  <a:t></a:t>
                </a:r>
                <a:r>
                  <a:rPr lang="en-US" altLang="en-US" sz="1400"/>
                  <a:t> RGB</a:t>
                </a:r>
                <a:endParaRPr lang="en-US" altLang="en-US" sz="1400">
                  <a:sym typeface="Symbol" panose="05050102010706020507" pitchFamily="18" charset="2"/>
                </a:endParaRPr>
              </a:p>
              <a:p>
                <a:r>
                  <a:rPr lang="en-US" altLang="en-US" sz="1300"/>
                  <a:t>conversion</a:t>
                </a:r>
              </a:p>
            </p:txBody>
          </p:sp>
        </p:grpSp>
        <p:grpSp>
          <p:nvGrpSpPr>
            <p:cNvPr id="8208" name="Group 73"/>
            <p:cNvGrpSpPr>
              <a:grpSpLocks/>
            </p:cNvGrpSpPr>
            <p:nvPr/>
          </p:nvGrpSpPr>
          <p:grpSpPr bwMode="auto">
            <a:xfrm>
              <a:off x="3216" y="3408"/>
              <a:ext cx="624" cy="576"/>
              <a:chOff x="2064" y="1488"/>
              <a:chExt cx="624" cy="576"/>
            </a:xfrm>
          </p:grpSpPr>
          <p:sp>
            <p:nvSpPr>
              <p:cNvPr id="8214" name="Rectangle 74"/>
              <p:cNvSpPr>
                <a:spLocks noChangeArrowheads="1"/>
              </p:cNvSpPr>
              <p:nvPr/>
            </p:nvSpPr>
            <p:spPr bwMode="auto">
              <a:xfrm>
                <a:off x="2064" y="1488"/>
                <a:ext cx="624"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endParaRPr lang="en-US" altLang="en-US"/>
              </a:p>
            </p:txBody>
          </p:sp>
          <p:sp>
            <p:nvSpPr>
              <p:cNvPr id="8215" name="Text Box 75"/>
              <p:cNvSpPr txBox="1">
                <a:spLocks noChangeArrowheads="1"/>
              </p:cNvSpPr>
              <p:nvPr/>
            </p:nvSpPr>
            <p:spPr bwMode="auto">
              <a:xfrm>
                <a:off x="2064" y="1516"/>
                <a:ext cx="624" cy="5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200">
                    <a:solidFill>
                      <a:schemeClr val="tx2"/>
                    </a:solidFill>
                    <a:latin typeface="Arial" panose="020B0604020202020204" pitchFamily="34" charset="0"/>
                  </a:defRPr>
                </a:lvl1pPr>
                <a:lvl2pPr marL="742950" indent="-285750" defTabSz="820738">
                  <a:defRPr sz="1200">
                    <a:solidFill>
                      <a:schemeClr val="tx2"/>
                    </a:solidFill>
                    <a:latin typeface="Arial" panose="020B0604020202020204" pitchFamily="34" charset="0"/>
                  </a:defRPr>
                </a:lvl2pPr>
                <a:lvl3pPr marL="1143000" indent="-228600" defTabSz="820738">
                  <a:defRPr sz="1200">
                    <a:solidFill>
                      <a:schemeClr val="tx2"/>
                    </a:solidFill>
                    <a:latin typeface="Arial" panose="020B0604020202020204" pitchFamily="34" charset="0"/>
                  </a:defRPr>
                </a:lvl3pPr>
                <a:lvl4pPr marL="1600200" indent="-228600" defTabSz="820738">
                  <a:defRPr sz="1200">
                    <a:solidFill>
                      <a:schemeClr val="tx2"/>
                    </a:solidFill>
                    <a:latin typeface="Arial" panose="020B0604020202020204" pitchFamily="34" charset="0"/>
                  </a:defRPr>
                </a:lvl4pPr>
                <a:lvl5pPr marL="2057400" indent="-228600" defTabSz="820738">
                  <a:defRPr sz="1200">
                    <a:solidFill>
                      <a:schemeClr val="tx2"/>
                    </a:solidFill>
                    <a:latin typeface="Arial" panose="020B0604020202020204" pitchFamily="34" charset="0"/>
                  </a:defRPr>
                </a:lvl5pPr>
                <a:lvl6pPr marL="2514600" indent="-228600" algn="ctr" defTabSz="820738"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defTabSz="820738"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defTabSz="820738"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defTabSz="820738" eaLnBrk="0" fontAlgn="base" hangingPunct="0">
                  <a:spcBef>
                    <a:spcPct val="0"/>
                  </a:spcBef>
                  <a:spcAft>
                    <a:spcPct val="0"/>
                  </a:spcAft>
                  <a:defRPr sz="1200">
                    <a:solidFill>
                      <a:schemeClr val="tx2"/>
                    </a:solidFill>
                    <a:latin typeface="Arial" panose="020B0604020202020204" pitchFamily="34" charset="0"/>
                  </a:defRPr>
                </a:lvl9pPr>
              </a:lstStyle>
              <a:p>
                <a:r>
                  <a:rPr lang="en-US" altLang="en-US" sz="1400"/>
                  <a:t>up sample color </a:t>
                </a:r>
              </a:p>
            </p:txBody>
          </p:sp>
        </p:grpSp>
        <p:sp>
          <p:nvSpPr>
            <p:cNvPr id="8209" name="Line 78"/>
            <p:cNvSpPr>
              <a:spLocks noChangeShapeType="1"/>
            </p:cNvSpPr>
            <p:nvPr/>
          </p:nvSpPr>
          <p:spPr bwMode="auto">
            <a:xfrm>
              <a:off x="960" y="3696"/>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0" name="Line 79"/>
            <p:cNvSpPr>
              <a:spLocks noChangeShapeType="1"/>
            </p:cNvSpPr>
            <p:nvPr/>
          </p:nvSpPr>
          <p:spPr bwMode="auto">
            <a:xfrm>
              <a:off x="1914" y="3696"/>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1" name="Line 80"/>
            <p:cNvSpPr>
              <a:spLocks noChangeShapeType="1"/>
            </p:cNvSpPr>
            <p:nvPr/>
          </p:nvSpPr>
          <p:spPr bwMode="auto">
            <a:xfrm>
              <a:off x="2880" y="3696"/>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2" name="Line 81"/>
            <p:cNvSpPr>
              <a:spLocks noChangeShapeType="1"/>
            </p:cNvSpPr>
            <p:nvPr/>
          </p:nvSpPr>
          <p:spPr bwMode="auto">
            <a:xfrm>
              <a:off x="3839" y="3696"/>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3" name="Line 82"/>
            <p:cNvSpPr>
              <a:spLocks noChangeShapeType="1"/>
            </p:cNvSpPr>
            <p:nvPr/>
          </p:nvSpPr>
          <p:spPr bwMode="auto">
            <a:xfrm>
              <a:off x="4803" y="3696"/>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8201" name="AutoShape 85"/>
          <p:cNvCxnSpPr>
            <a:cxnSpLocks noChangeShapeType="1"/>
            <a:stCxn id="8251" idx="2"/>
            <a:endCxn id="8198" idx="3"/>
          </p:cNvCxnSpPr>
          <p:nvPr/>
        </p:nvCxnSpPr>
        <p:spPr bwMode="auto">
          <a:xfrm rot="5400000">
            <a:off x="6233319" y="2026444"/>
            <a:ext cx="1076325" cy="2598737"/>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2" name="AutoShape 86"/>
          <p:cNvCxnSpPr>
            <a:cxnSpLocks noChangeShapeType="1"/>
            <a:stCxn id="8198" idx="1"/>
            <a:endCxn id="8228" idx="0"/>
          </p:cNvCxnSpPr>
          <p:nvPr/>
        </p:nvCxnSpPr>
        <p:spPr bwMode="auto">
          <a:xfrm rot="10800000" flipV="1">
            <a:off x="1143000" y="3863975"/>
            <a:ext cx="2112963" cy="806450"/>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6</a:t>
            </a:fld>
            <a:endParaRPr lang="en-US"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81000" y="914400"/>
            <a:ext cx="8382000" cy="723900"/>
          </a:xfrm>
        </p:spPr>
        <p:txBody>
          <a:bodyPr/>
          <a:lstStyle/>
          <a:p>
            <a:r>
              <a:rPr lang="en-US" altLang="en-US" sz="3600" smtClean="0"/>
              <a:t>JPEG / JFIF Information (via JPEGsnoop) </a:t>
            </a:r>
          </a:p>
        </p:txBody>
      </p:sp>
      <p:sp>
        <p:nvSpPr>
          <p:cNvPr id="7" name="TextBox 6"/>
          <p:cNvSpPr txBox="1"/>
          <p:nvPr/>
        </p:nvSpPr>
        <p:spPr>
          <a:xfrm>
            <a:off x="754063" y="1676400"/>
            <a:ext cx="2573337" cy="4400550"/>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p>
            <a:pPr algn="l">
              <a:defRPr/>
            </a:pPr>
            <a:r>
              <a:rPr lang="en-US" sz="1000" dirty="0">
                <a:latin typeface="+mj-lt"/>
              </a:rPr>
              <a:t>Filename: [</a:t>
            </a:r>
            <a:r>
              <a:rPr lang="en-US" sz="1000" dirty="0" err="1">
                <a:latin typeface="+mj-lt"/>
              </a:rPr>
              <a:t>Saoirse</a:t>
            </a:r>
            <a:r>
              <a:rPr lang="en-US" sz="1000" dirty="0">
                <a:latin typeface="+mj-lt"/>
              </a:rPr>
              <a:t> Ronan - Ember.jpg]</a:t>
            </a:r>
          </a:p>
          <a:p>
            <a:pPr algn="l">
              <a:defRPr/>
            </a:pPr>
            <a:r>
              <a:rPr lang="en-US" sz="1000" dirty="0" err="1">
                <a:latin typeface="+mj-lt"/>
              </a:rPr>
              <a:t>Filesize</a:t>
            </a:r>
            <a:r>
              <a:rPr lang="en-US" sz="1000" dirty="0">
                <a:latin typeface="+mj-lt"/>
              </a:rPr>
              <a:t>: [3156857] Bytes</a:t>
            </a:r>
          </a:p>
          <a:p>
            <a:pPr algn="l">
              <a:defRPr/>
            </a:pPr>
            <a:endParaRPr lang="en-US" sz="1000" dirty="0">
              <a:latin typeface="+mj-lt"/>
            </a:endParaRPr>
          </a:p>
          <a:p>
            <a:pPr algn="l">
              <a:defRPr/>
            </a:pPr>
            <a:r>
              <a:rPr lang="en-US" sz="1000" dirty="0">
                <a:latin typeface="+mj-lt"/>
              </a:rPr>
              <a:t>Start Offset: 0x00000000</a:t>
            </a:r>
          </a:p>
          <a:p>
            <a:pPr algn="l">
              <a:defRPr/>
            </a:pPr>
            <a:r>
              <a:rPr lang="en-US" sz="1000" dirty="0">
                <a:latin typeface="+mj-lt"/>
              </a:rPr>
              <a:t>*** Marker: SOI (xFFD8) ***</a:t>
            </a:r>
          </a:p>
          <a:p>
            <a:pPr algn="l">
              <a:defRPr/>
            </a:pPr>
            <a:r>
              <a:rPr lang="en-US" sz="1000" dirty="0">
                <a:latin typeface="+mj-lt"/>
              </a:rPr>
              <a:t>  OFFSET: 0x00000000</a:t>
            </a:r>
          </a:p>
          <a:p>
            <a:pPr algn="l">
              <a:defRPr/>
            </a:pPr>
            <a:r>
              <a:rPr lang="en-US" sz="1000" dirty="0">
                <a:latin typeface="+mj-lt"/>
              </a:rPr>
              <a:t> </a:t>
            </a:r>
          </a:p>
          <a:p>
            <a:pPr algn="l">
              <a:defRPr/>
            </a:pPr>
            <a:r>
              <a:rPr lang="en-US" sz="1000" dirty="0">
                <a:latin typeface="+mj-lt"/>
              </a:rPr>
              <a:t>*** Marker: APP13 (</a:t>
            </a:r>
            <a:r>
              <a:rPr lang="en-US" sz="1000" dirty="0" err="1">
                <a:latin typeface="+mj-lt"/>
              </a:rPr>
              <a:t>xFFED</a:t>
            </a:r>
            <a:r>
              <a:rPr lang="en-US" sz="1000" dirty="0">
                <a:latin typeface="+mj-lt"/>
              </a:rPr>
              <a:t>) ***</a:t>
            </a:r>
          </a:p>
          <a:p>
            <a:pPr algn="l">
              <a:defRPr/>
            </a:pPr>
            <a:r>
              <a:rPr lang="en-US" sz="1000" dirty="0">
                <a:latin typeface="+mj-lt"/>
              </a:rPr>
              <a:t>  OFFSET: 0x00000002</a:t>
            </a:r>
          </a:p>
          <a:p>
            <a:pPr algn="l">
              <a:defRPr/>
            </a:pPr>
            <a:r>
              <a:rPr lang="en-US" sz="1000" dirty="0">
                <a:latin typeface="+mj-lt"/>
              </a:rPr>
              <a:t>  length 	= 28</a:t>
            </a:r>
          </a:p>
          <a:p>
            <a:pPr algn="l">
              <a:defRPr/>
            </a:pPr>
            <a:r>
              <a:rPr lang="en-US" sz="1000" dirty="0">
                <a:latin typeface="+mj-lt"/>
              </a:rPr>
              <a:t>  Identifier	= [Photoshop 3.0]</a:t>
            </a:r>
          </a:p>
          <a:p>
            <a:pPr algn="l">
              <a:defRPr/>
            </a:pPr>
            <a:r>
              <a:rPr lang="de-DE" sz="1000" dirty="0">
                <a:latin typeface="+mj-lt"/>
              </a:rPr>
              <a:t>    8BIM: [0x0404] Name=[] Len=[0x0000]</a:t>
            </a:r>
          </a:p>
          <a:p>
            <a:pPr algn="l">
              <a:defRPr/>
            </a:pPr>
            <a:r>
              <a:rPr lang="en-US" sz="1000" dirty="0">
                <a:latin typeface="+mj-lt"/>
              </a:rPr>
              <a:t>    IPTC [0xFFE1:002] ? size=12392</a:t>
            </a:r>
          </a:p>
          <a:p>
            <a:pPr algn="l">
              <a:defRPr/>
            </a:pPr>
            <a:r>
              <a:rPr lang="en-US" sz="1000" dirty="0">
                <a:latin typeface="+mj-lt"/>
              </a:rPr>
              <a:t> </a:t>
            </a:r>
          </a:p>
          <a:p>
            <a:pPr algn="l">
              <a:defRPr/>
            </a:pPr>
            <a:r>
              <a:rPr lang="en-US" sz="1000" dirty="0">
                <a:latin typeface="+mj-lt"/>
              </a:rPr>
              <a:t>*** Marker: APP1 (xFFE1) ***</a:t>
            </a:r>
          </a:p>
          <a:p>
            <a:pPr algn="l">
              <a:defRPr/>
            </a:pPr>
            <a:r>
              <a:rPr lang="en-US" sz="1000" dirty="0">
                <a:latin typeface="+mj-lt"/>
              </a:rPr>
              <a:t>  OFFSET: 0x00000020</a:t>
            </a:r>
          </a:p>
          <a:p>
            <a:pPr algn="l">
              <a:defRPr/>
            </a:pPr>
            <a:r>
              <a:rPr lang="en-US" sz="1000" dirty="0">
                <a:latin typeface="+mj-lt"/>
              </a:rPr>
              <a:t>  length          = 560</a:t>
            </a:r>
          </a:p>
          <a:p>
            <a:pPr algn="l">
              <a:defRPr/>
            </a:pPr>
            <a:r>
              <a:rPr lang="en-US" sz="1000" dirty="0">
                <a:latin typeface="+mj-lt"/>
              </a:rPr>
              <a:t>  Identifier      = [http://ns.adobe.com/xap/1.0/]</a:t>
            </a:r>
          </a:p>
          <a:p>
            <a:pPr algn="l">
              <a:defRPr/>
            </a:pPr>
            <a:r>
              <a:rPr lang="en-US" sz="1000" dirty="0">
                <a:latin typeface="+mj-lt"/>
              </a:rPr>
              <a:t>    XMP = </a:t>
            </a:r>
          </a:p>
          <a:p>
            <a:pPr algn="l">
              <a:defRPr/>
            </a:pPr>
            <a:endParaRPr lang="en-US" sz="1000" dirty="0">
              <a:latin typeface="+mj-lt"/>
            </a:endParaRPr>
          </a:p>
          <a:p>
            <a:pPr algn="l">
              <a:defRPr/>
            </a:pPr>
            <a:r>
              <a:rPr lang="en-US" sz="1000" dirty="0">
                <a:latin typeface="Arial" charset="0"/>
              </a:rPr>
              <a:t>*** Marker: APP0 (xFFE0) ***</a:t>
            </a:r>
          </a:p>
          <a:p>
            <a:pPr algn="l">
              <a:defRPr/>
            </a:pPr>
            <a:r>
              <a:rPr lang="en-US" sz="1000" dirty="0">
                <a:latin typeface="Arial" charset="0"/>
              </a:rPr>
              <a:t>  OFFSET: 0x00000252</a:t>
            </a:r>
          </a:p>
          <a:p>
            <a:pPr algn="l">
              <a:defRPr/>
            </a:pPr>
            <a:r>
              <a:rPr lang="en-US" sz="1000" dirty="0">
                <a:latin typeface="Arial" charset="0"/>
              </a:rPr>
              <a:t>  length     = 16</a:t>
            </a:r>
          </a:p>
          <a:p>
            <a:pPr algn="l">
              <a:defRPr/>
            </a:pPr>
            <a:r>
              <a:rPr lang="en-US" sz="1000" dirty="0">
                <a:latin typeface="Arial" charset="0"/>
              </a:rPr>
              <a:t>  identifier = [JFIF]</a:t>
            </a:r>
          </a:p>
          <a:p>
            <a:pPr algn="l">
              <a:defRPr/>
            </a:pPr>
            <a:r>
              <a:rPr lang="en-US" sz="1000" dirty="0">
                <a:latin typeface="Arial" charset="0"/>
              </a:rPr>
              <a:t>  version    = [1.2]</a:t>
            </a:r>
          </a:p>
          <a:p>
            <a:pPr algn="l">
              <a:defRPr/>
            </a:pPr>
            <a:r>
              <a:rPr lang="en-US" sz="1000" dirty="0">
                <a:latin typeface="Arial" charset="0"/>
              </a:rPr>
              <a:t>  density    = 300 x 300 DPI (dots per inch)</a:t>
            </a:r>
          </a:p>
          <a:p>
            <a:pPr algn="l">
              <a:defRPr/>
            </a:pPr>
            <a:r>
              <a:rPr lang="en-US" sz="1000" dirty="0">
                <a:latin typeface="Arial" charset="0"/>
              </a:rPr>
              <a:t>  thumbnail  = 0 x 0</a:t>
            </a:r>
          </a:p>
        </p:txBody>
      </p:sp>
      <p:sp>
        <p:nvSpPr>
          <p:cNvPr id="8" name="TextBox 7"/>
          <p:cNvSpPr txBox="1"/>
          <p:nvPr/>
        </p:nvSpPr>
        <p:spPr>
          <a:xfrm>
            <a:off x="3878263" y="1676400"/>
            <a:ext cx="4635500" cy="4400550"/>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Marker: APP2 (xFFE2) ***</a:t>
            </a:r>
          </a:p>
          <a:p>
            <a:pPr>
              <a:defRPr/>
            </a:pPr>
            <a:r>
              <a:rPr lang="en-US" dirty="0" smtClean="0"/>
              <a:t>  OFFSET: 0x00000264</a:t>
            </a:r>
          </a:p>
          <a:p>
            <a:pPr>
              <a:defRPr/>
            </a:pPr>
            <a:r>
              <a:rPr lang="en-US" dirty="0" smtClean="0"/>
              <a:t>  length          = 576</a:t>
            </a:r>
          </a:p>
          <a:p>
            <a:pPr>
              <a:defRPr/>
            </a:pPr>
            <a:r>
              <a:rPr lang="en-US" dirty="0" smtClean="0"/>
              <a:t>  Identifier      = [ICC_PROFILE]</a:t>
            </a:r>
          </a:p>
          <a:p>
            <a:pPr>
              <a:defRPr/>
            </a:pPr>
            <a:r>
              <a:rPr lang="en-US" dirty="0" smtClean="0"/>
              <a:t>    ICC Profile:</a:t>
            </a:r>
          </a:p>
          <a:p>
            <a:pPr>
              <a:defRPr/>
            </a:pPr>
            <a:r>
              <a:rPr lang="en-US" dirty="0" smtClean="0"/>
              <a:t>      Marker Number = 1 of 1</a:t>
            </a:r>
          </a:p>
          <a:p>
            <a:pPr>
              <a:defRPr/>
            </a:pPr>
            <a:r>
              <a:rPr lang="en-US" dirty="0" smtClean="0"/>
              <a:t>        Profile Size	: 560 bytes</a:t>
            </a:r>
          </a:p>
          <a:p>
            <a:pPr>
              <a:defRPr/>
            </a:pPr>
            <a:r>
              <a:rPr lang="en-US" dirty="0" smtClean="0"/>
              <a:t>        Preferred CMM Type	: 'ADBE' (0x41444245)</a:t>
            </a:r>
          </a:p>
          <a:p>
            <a:pPr>
              <a:defRPr/>
            </a:pPr>
            <a:r>
              <a:rPr lang="en-US" dirty="0" smtClean="0"/>
              <a:t>        Profile Version	: 0.2.1.0 (0x02100000)</a:t>
            </a:r>
          </a:p>
          <a:p>
            <a:pPr>
              <a:defRPr/>
            </a:pPr>
            <a:r>
              <a:rPr lang="en-US" dirty="0" smtClean="0"/>
              <a:t>        Profile Device/Class	: Display Device profile ('</a:t>
            </a:r>
            <a:r>
              <a:rPr lang="en-US" dirty="0" err="1" smtClean="0"/>
              <a:t>mntr</a:t>
            </a:r>
            <a:r>
              <a:rPr lang="en-US" dirty="0" smtClean="0"/>
              <a:t>' (0x6D6E7472))</a:t>
            </a:r>
          </a:p>
          <a:p>
            <a:pPr>
              <a:defRPr/>
            </a:pPr>
            <a:r>
              <a:rPr lang="it-IT" dirty="0" smtClean="0"/>
              <a:t>        Data Colour Space	: rgbData ('RGB ' (0x52474220))</a:t>
            </a:r>
          </a:p>
          <a:p>
            <a:pPr>
              <a:defRPr/>
            </a:pPr>
            <a:r>
              <a:rPr lang="en-US" dirty="0" smtClean="0"/>
              <a:t>        Profile connection space (PCS)    : 'XYZ ' (0x58595A20)</a:t>
            </a:r>
          </a:p>
          <a:p>
            <a:pPr>
              <a:defRPr/>
            </a:pPr>
            <a:r>
              <a:rPr lang="en-US" dirty="0" smtClean="0"/>
              <a:t>        Profile creation date	: 1999-06-03 00:00:00</a:t>
            </a:r>
          </a:p>
          <a:p>
            <a:pPr>
              <a:defRPr/>
            </a:pPr>
            <a:r>
              <a:rPr lang="en-US" dirty="0" smtClean="0"/>
              <a:t>        Profile file signature	: '</a:t>
            </a:r>
            <a:r>
              <a:rPr lang="en-US" dirty="0" err="1" smtClean="0"/>
              <a:t>acsp</a:t>
            </a:r>
            <a:r>
              <a:rPr lang="en-US" dirty="0" smtClean="0"/>
              <a:t>' (0x61637370)</a:t>
            </a:r>
          </a:p>
          <a:p>
            <a:pPr>
              <a:defRPr/>
            </a:pPr>
            <a:r>
              <a:rPr lang="en-US" dirty="0" smtClean="0"/>
              <a:t>        Primary platform                 	: Apple Computer, Inc. ('APPL' (0x4150504C))</a:t>
            </a:r>
          </a:p>
          <a:p>
            <a:pPr>
              <a:defRPr/>
            </a:pPr>
            <a:r>
              <a:rPr lang="en-US" dirty="0" smtClean="0"/>
              <a:t>        Profile flags		: 0x00000000</a:t>
            </a:r>
          </a:p>
          <a:p>
            <a:pPr>
              <a:defRPr/>
            </a:pPr>
            <a:r>
              <a:rPr lang="en-US" dirty="0" smtClean="0"/>
              <a:t>        Profile flags		&gt; Profile not embedded</a:t>
            </a:r>
          </a:p>
          <a:p>
            <a:pPr>
              <a:defRPr/>
            </a:pPr>
            <a:r>
              <a:rPr lang="en-US" dirty="0" smtClean="0"/>
              <a:t>        Profile flags		&gt; Profile can't be used independently of embedded</a:t>
            </a:r>
          </a:p>
          <a:p>
            <a:pPr>
              <a:defRPr/>
            </a:pPr>
            <a:r>
              <a:rPr lang="en-US" dirty="0" smtClean="0"/>
              <a:t>        Device Manufacturer	: 'none' (0x6E6F6E65)</a:t>
            </a:r>
          </a:p>
          <a:p>
            <a:pPr>
              <a:defRPr/>
            </a:pPr>
            <a:r>
              <a:rPr lang="en-US" dirty="0" smtClean="0"/>
              <a:t>        Device Model	: '....' (0x00000000)</a:t>
            </a:r>
          </a:p>
          <a:p>
            <a:pPr>
              <a:defRPr/>
            </a:pPr>
            <a:r>
              <a:rPr lang="en-US" dirty="0" smtClean="0"/>
              <a:t>        Device attributes	: 0x00000000_00000000</a:t>
            </a:r>
          </a:p>
          <a:p>
            <a:pPr>
              <a:defRPr/>
            </a:pPr>
            <a:r>
              <a:rPr lang="en-US" dirty="0" smtClean="0"/>
              <a:t>        Device attributes	&gt; Reflective</a:t>
            </a:r>
          </a:p>
          <a:p>
            <a:pPr>
              <a:defRPr/>
            </a:pPr>
            <a:r>
              <a:rPr lang="en-US" dirty="0" smtClean="0"/>
              <a:t>        Device attributes	&gt; Glossy</a:t>
            </a:r>
          </a:p>
          <a:p>
            <a:pPr>
              <a:defRPr/>
            </a:pPr>
            <a:r>
              <a:rPr lang="it-IT" dirty="0" smtClean="0"/>
              <a:t>        Device attributes	&gt; Media polarity = negative</a:t>
            </a:r>
          </a:p>
          <a:p>
            <a:pPr>
              <a:defRPr/>
            </a:pPr>
            <a:r>
              <a:rPr lang="en-US" dirty="0" smtClean="0"/>
              <a:t>        Device attributes	&gt; Black &amp; white media</a:t>
            </a:r>
          </a:p>
          <a:p>
            <a:pPr>
              <a:defRPr/>
            </a:pPr>
            <a:r>
              <a:rPr lang="en-US" dirty="0" smtClean="0"/>
              <a:t>        Rendering intent	: Perceptual</a:t>
            </a:r>
          </a:p>
          <a:p>
            <a:pPr>
              <a:defRPr/>
            </a:pPr>
            <a:r>
              <a:rPr lang="en-US" dirty="0" smtClean="0"/>
              <a:t>        Profile creator	: 'ADBE' (0x41444245)</a:t>
            </a:r>
          </a:p>
          <a:p>
            <a:pPr>
              <a:defRPr/>
            </a:pPr>
            <a:r>
              <a:rPr lang="en-US" dirty="0" smtClean="0"/>
              <a:t>        Profile ID		: 0x00000000_00000000_00000000</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60</a:t>
            </a:fld>
            <a:endParaRPr lang="en-US"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524000"/>
            <a:ext cx="3525838" cy="4554538"/>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Marker: DQT (</a:t>
            </a:r>
            <a:r>
              <a:rPr lang="en-US" dirty="0" err="1" smtClean="0"/>
              <a:t>xFFDB</a:t>
            </a:r>
            <a:r>
              <a:rPr lang="en-US" dirty="0" smtClean="0"/>
              <a:t>) ***</a:t>
            </a:r>
          </a:p>
          <a:p>
            <a:pPr>
              <a:defRPr/>
            </a:pPr>
            <a:r>
              <a:rPr lang="en-US" dirty="0" smtClean="0"/>
              <a:t>  Define a Quantization Table.</a:t>
            </a:r>
          </a:p>
          <a:p>
            <a:pPr>
              <a:defRPr/>
            </a:pPr>
            <a:r>
              <a:rPr lang="en-US" dirty="0" smtClean="0"/>
              <a:t>  OFFSET: 0x000004B6</a:t>
            </a:r>
          </a:p>
          <a:p>
            <a:pPr>
              <a:defRPr/>
            </a:pPr>
            <a:r>
              <a:rPr lang="en-US" dirty="0" smtClean="0"/>
              <a:t>  Table length = 132</a:t>
            </a:r>
          </a:p>
          <a:p>
            <a:pPr>
              <a:defRPr/>
            </a:pPr>
            <a:r>
              <a:rPr lang="en-US" dirty="0" smtClean="0"/>
              <a:t>  ----</a:t>
            </a:r>
          </a:p>
          <a:p>
            <a:pPr>
              <a:defRPr/>
            </a:pPr>
            <a:r>
              <a:rPr lang="en-US" dirty="0" smtClean="0"/>
              <a:t>  Precision=8 bits</a:t>
            </a:r>
          </a:p>
          <a:p>
            <a:pPr>
              <a:defRPr/>
            </a:pPr>
            <a:r>
              <a:rPr lang="en-US" dirty="0" smtClean="0"/>
              <a:t>  Destination ID=0 (Luminance)</a:t>
            </a:r>
          </a:p>
          <a:p>
            <a:pPr>
              <a:defRPr/>
            </a:pPr>
            <a:r>
              <a:rPr lang="en-US" dirty="0" smtClean="0"/>
              <a:t>     DQT, Row #0:    2    2    3    4    5    6    8  11 </a:t>
            </a:r>
          </a:p>
          <a:p>
            <a:pPr>
              <a:defRPr/>
            </a:pPr>
            <a:r>
              <a:rPr lang="en-US" dirty="0" smtClean="0"/>
              <a:t>     DQT, Row #1:    2    2    2    4    5    7    9  11 </a:t>
            </a:r>
          </a:p>
          <a:p>
            <a:pPr>
              <a:defRPr/>
            </a:pPr>
            <a:r>
              <a:rPr lang="en-US" dirty="0" smtClean="0"/>
              <a:t>     DQT, Row #2:    3    2    3    5    7    9  11  12 </a:t>
            </a:r>
          </a:p>
          <a:p>
            <a:pPr>
              <a:defRPr/>
            </a:pPr>
            <a:r>
              <a:rPr lang="en-US" dirty="0" smtClean="0"/>
              <a:t>     DQT, Row #3:    4    4    5    7    9  11  12  12 </a:t>
            </a:r>
          </a:p>
          <a:p>
            <a:pPr>
              <a:defRPr/>
            </a:pPr>
            <a:r>
              <a:rPr lang="en-US" dirty="0" smtClean="0"/>
              <a:t>     DQT, Row #4:    5    5    7    9  11  12  12  12 </a:t>
            </a:r>
          </a:p>
          <a:p>
            <a:pPr>
              <a:defRPr/>
            </a:pPr>
            <a:r>
              <a:rPr lang="en-US" dirty="0" smtClean="0"/>
              <a:t>     DQT, Row #5:    6    7    9  11  12  12  12  12 </a:t>
            </a:r>
          </a:p>
          <a:p>
            <a:pPr>
              <a:defRPr/>
            </a:pPr>
            <a:r>
              <a:rPr lang="en-US" dirty="0" smtClean="0"/>
              <a:t>     DQT, Row #6:    8    9  11  12  12  12  12  12 </a:t>
            </a:r>
          </a:p>
          <a:p>
            <a:pPr>
              <a:defRPr/>
            </a:pPr>
            <a:r>
              <a:rPr lang="en-US" dirty="0" smtClean="0"/>
              <a:t>     DQT, Row #7:  11  11  12  12  12  12  12  12 </a:t>
            </a:r>
          </a:p>
          <a:p>
            <a:pPr>
              <a:defRPr/>
            </a:pPr>
            <a:r>
              <a:rPr lang="en-US" dirty="0" smtClean="0"/>
              <a:t>    </a:t>
            </a:r>
            <a:r>
              <a:rPr lang="en-US" dirty="0" err="1" smtClean="0"/>
              <a:t>Approx</a:t>
            </a:r>
            <a:r>
              <a:rPr lang="en-US" dirty="0" smtClean="0"/>
              <a:t> quality factor = 91.64 (scaling=16.71 variance=22.54)</a:t>
            </a:r>
          </a:p>
          <a:p>
            <a:pPr>
              <a:defRPr/>
            </a:pPr>
            <a:r>
              <a:rPr lang="en-US" dirty="0" smtClean="0"/>
              <a:t>  - ---</a:t>
            </a:r>
          </a:p>
          <a:p>
            <a:pPr>
              <a:defRPr/>
            </a:pPr>
            <a:r>
              <a:rPr lang="en-US" dirty="0" smtClean="0"/>
              <a:t>  Precision=8 bits</a:t>
            </a:r>
          </a:p>
          <a:p>
            <a:pPr>
              <a:defRPr/>
            </a:pPr>
            <a:r>
              <a:rPr lang="en-US" dirty="0" smtClean="0"/>
              <a:t>  Destination ID=1 (Chrominance)</a:t>
            </a:r>
          </a:p>
          <a:p>
            <a:pPr>
              <a:defRPr/>
            </a:pPr>
            <a:r>
              <a:rPr lang="en-US" dirty="0" smtClean="0"/>
              <a:t>     DQT, Row #0:    3    3    7  13  15  15  15  15 </a:t>
            </a:r>
          </a:p>
          <a:p>
            <a:pPr>
              <a:defRPr/>
            </a:pPr>
            <a:r>
              <a:rPr lang="en-US" dirty="0" smtClean="0"/>
              <a:t>     DQT, Row #1:    3    4    7  13  14  12  12  12 </a:t>
            </a:r>
          </a:p>
          <a:p>
            <a:pPr>
              <a:defRPr/>
            </a:pPr>
            <a:r>
              <a:rPr lang="en-US" dirty="0" smtClean="0"/>
              <a:t>     DQT, Row #2:    7    7  13  14  12  12  12  12 </a:t>
            </a:r>
          </a:p>
          <a:p>
            <a:pPr>
              <a:defRPr/>
            </a:pPr>
            <a:r>
              <a:rPr lang="en-US" dirty="0" smtClean="0"/>
              <a:t>     DQT, Row #3:  13  13  14  12  12  12  12  12 </a:t>
            </a:r>
          </a:p>
          <a:p>
            <a:pPr>
              <a:defRPr/>
            </a:pPr>
            <a:r>
              <a:rPr lang="en-US" dirty="0" smtClean="0"/>
              <a:t>     DQT, Row #4:  15  14  12  12  12  12  12  12 </a:t>
            </a:r>
          </a:p>
          <a:p>
            <a:pPr>
              <a:defRPr/>
            </a:pPr>
            <a:r>
              <a:rPr lang="en-US" dirty="0" smtClean="0"/>
              <a:t>     DQT, Row #5:  15  12  12  12  12  12  12  12 </a:t>
            </a:r>
          </a:p>
          <a:p>
            <a:pPr>
              <a:defRPr/>
            </a:pPr>
            <a:r>
              <a:rPr lang="en-US" dirty="0" smtClean="0"/>
              <a:t>     DQT, Row #6:  15  12  12  12  12  12  12  12 </a:t>
            </a:r>
          </a:p>
          <a:p>
            <a:pPr>
              <a:defRPr/>
            </a:pPr>
            <a:r>
              <a:rPr lang="en-US" dirty="0" smtClean="0"/>
              <a:t>     DQT, Row #7:  15  12  12  12  12  12  12  12 </a:t>
            </a:r>
          </a:p>
          <a:p>
            <a:pPr>
              <a:defRPr/>
            </a:pPr>
            <a:r>
              <a:rPr lang="en-US" dirty="0" smtClean="0"/>
              <a:t>     </a:t>
            </a:r>
            <a:r>
              <a:rPr lang="en-US" dirty="0" err="1" smtClean="0"/>
              <a:t>Approx</a:t>
            </a:r>
            <a:r>
              <a:rPr lang="en-US" dirty="0" smtClean="0"/>
              <a:t> quality factor = 92.57 (scaling=14.85 variance=23.00)</a:t>
            </a:r>
          </a:p>
          <a:p>
            <a:pPr>
              <a:defRPr/>
            </a:pPr>
            <a:r>
              <a:rPr lang="en-US" dirty="0" smtClean="0"/>
              <a:t> </a:t>
            </a:r>
          </a:p>
        </p:txBody>
      </p:sp>
      <p:sp>
        <p:nvSpPr>
          <p:cNvPr id="8" name="TextBox 7"/>
          <p:cNvSpPr txBox="1"/>
          <p:nvPr/>
        </p:nvSpPr>
        <p:spPr>
          <a:xfrm>
            <a:off x="4341813" y="2470150"/>
            <a:ext cx="4421187" cy="2662238"/>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Marker: SOF0 (Baseline DCT) (xFFC0) ***</a:t>
            </a:r>
          </a:p>
          <a:p>
            <a:pPr>
              <a:defRPr/>
            </a:pPr>
            <a:r>
              <a:rPr lang="en-US" dirty="0" smtClean="0"/>
              <a:t>  OFFSET: 0x0000053C</a:t>
            </a:r>
          </a:p>
          <a:p>
            <a:pPr>
              <a:defRPr/>
            </a:pPr>
            <a:r>
              <a:rPr lang="en-US" dirty="0" smtClean="0"/>
              <a:t>  Frame header length = 17</a:t>
            </a:r>
          </a:p>
          <a:p>
            <a:pPr>
              <a:defRPr/>
            </a:pPr>
            <a:r>
              <a:rPr lang="en-US" dirty="0" smtClean="0"/>
              <a:t>  Precision = 8</a:t>
            </a:r>
          </a:p>
          <a:p>
            <a:pPr>
              <a:defRPr/>
            </a:pPr>
            <a:r>
              <a:rPr lang="en-US" dirty="0" smtClean="0"/>
              <a:t>  Number of Lines = 2592</a:t>
            </a:r>
          </a:p>
          <a:p>
            <a:pPr>
              <a:defRPr/>
            </a:pPr>
            <a:r>
              <a:rPr lang="en-US" dirty="0" smtClean="0"/>
              <a:t>  Samples per Line = 3872</a:t>
            </a:r>
          </a:p>
          <a:p>
            <a:pPr>
              <a:defRPr/>
            </a:pPr>
            <a:r>
              <a:rPr lang="en-US" dirty="0" smtClean="0"/>
              <a:t>  Image Size = 3872 x 2592</a:t>
            </a:r>
          </a:p>
          <a:p>
            <a:pPr>
              <a:defRPr/>
            </a:pPr>
            <a:r>
              <a:rPr lang="en-US" dirty="0" smtClean="0"/>
              <a:t>  Raw Image Orientation = Landscape</a:t>
            </a:r>
          </a:p>
          <a:p>
            <a:pPr>
              <a:defRPr/>
            </a:pPr>
            <a:r>
              <a:rPr lang="en-US" dirty="0" smtClean="0"/>
              <a:t>  Number of </a:t>
            </a:r>
            <a:r>
              <a:rPr lang="en-US" dirty="0" err="1" smtClean="0"/>
              <a:t>Img</a:t>
            </a:r>
            <a:r>
              <a:rPr lang="en-US" dirty="0" smtClean="0"/>
              <a:t> components = 3</a:t>
            </a:r>
          </a:p>
          <a:p>
            <a:pPr>
              <a:defRPr/>
            </a:pPr>
            <a:r>
              <a:rPr lang="fr-FR" sz="900" dirty="0" smtClean="0"/>
              <a:t>    </a:t>
            </a:r>
            <a:r>
              <a:rPr lang="fr-FR" sz="900" dirty="0" err="1" smtClean="0"/>
              <a:t>Comp</a:t>
            </a:r>
            <a:r>
              <a:rPr lang="fr-FR" sz="900" dirty="0" smtClean="0"/>
              <a:t>[1]: ID=0x01, </a:t>
            </a:r>
            <a:r>
              <a:rPr lang="fr-FR" sz="900" dirty="0" err="1" smtClean="0"/>
              <a:t>Samp</a:t>
            </a:r>
            <a:r>
              <a:rPr lang="fr-FR" sz="900" dirty="0" smtClean="0"/>
              <a:t> Fac=0x11 (</a:t>
            </a:r>
            <a:r>
              <a:rPr lang="fr-FR" sz="900" dirty="0" err="1" smtClean="0"/>
              <a:t>Subsamp</a:t>
            </a:r>
            <a:r>
              <a:rPr lang="fr-FR" sz="900" dirty="0" smtClean="0"/>
              <a:t> 1 x 1), Quant </a:t>
            </a:r>
            <a:r>
              <a:rPr lang="fr-FR" sz="900" dirty="0" err="1" smtClean="0"/>
              <a:t>Tbl</a:t>
            </a:r>
            <a:r>
              <a:rPr lang="fr-FR" sz="900" dirty="0" smtClean="0"/>
              <a:t> Sel=0x00 (Lum:     Y)</a:t>
            </a:r>
          </a:p>
          <a:p>
            <a:pPr>
              <a:defRPr/>
            </a:pPr>
            <a:r>
              <a:rPr lang="en-US" sz="900" dirty="0" smtClean="0"/>
              <a:t>    Comp[2]: ID=0x02, </a:t>
            </a:r>
            <a:r>
              <a:rPr lang="en-US" sz="900" dirty="0" err="1" smtClean="0"/>
              <a:t>Samp</a:t>
            </a:r>
            <a:r>
              <a:rPr lang="en-US" sz="900" dirty="0" smtClean="0"/>
              <a:t> </a:t>
            </a:r>
            <a:r>
              <a:rPr lang="en-US" sz="900" dirty="0" err="1" smtClean="0"/>
              <a:t>Fac</a:t>
            </a:r>
            <a:r>
              <a:rPr lang="en-US" sz="900" dirty="0" smtClean="0"/>
              <a:t>=0x11 (</a:t>
            </a:r>
            <a:r>
              <a:rPr lang="en-US" sz="900" dirty="0" err="1" smtClean="0"/>
              <a:t>Subsamp</a:t>
            </a:r>
            <a:r>
              <a:rPr lang="en-US" sz="900" dirty="0" smtClean="0"/>
              <a:t> 1 x 1), Quant </a:t>
            </a:r>
            <a:r>
              <a:rPr lang="en-US" sz="900" dirty="0" err="1" smtClean="0"/>
              <a:t>Tbl</a:t>
            </a:r>
            <a:r>
              <a:rPr lang="en-US" sz="900" dirty="0" smtClean="0"/>
              <a:t> </a:t>
            </a:r>
            <a:r>
              <a:rPr lang="en-US" sz="900" dirty="0" err="1" smtClean="0"/>
              <a:t>Sel</a:t>
            </a:r>
            <a:r>
              <a:rPr lang="en-US" sz="900" dirty="0" smtClean="0"/>
              <a:t>=0x01 (</a:t>
            </a:r>
            <a:r>
              <a:rPr lang="en-US" sz="900" dirty="0" err="1" smtClean="0"/>
              <a:t>Chrom</a:t>
            </a:r>
            <a:r>
              <a:rPr lang="en-US" sz="900" dirty="0" smtClean="0"/>
              <a:t>: </a:t>
            </a:r>
            <a:r>
              <a:rPr lang="en-US" sz="900" dirty="0" err="1" smtClean="0"/>
              <a:t>Cb</a:t>
            </a:r>
            <a:r>
              <a:rPr lang="en-US" sz="900" dirty="0" smtClean="0"/>
              <a:t>)</a:t>
            </a:r>
          </a:p>
          <a:p>
            <a:pPr>
              <a:defRPr/>
            </a:pPr>
            <a:r>
              <a:rPr lang="en-US" sz="900" dirty="0" smtClean="0"/>
              <a:t>    Comp[3]: ID=0x03, </a:t>
            </a:r>
            <a:r>
              <a:rPr lang="en-US" sz="900" dirty="0" err="1" smtClean="0"/>
              <a:t>Samp</a:t>
            </a:r>
            <a:r>
              <a:rPr lang="en-US" sz="900" dirty="0" smtClean="0"/>
              <a:t> </a:t>
            </a:r>
            <a:r>
              <a:rPr lang="en-US" sz="900" dirty="0" err="1" smtClean="0"/>
              <a:t>Fac</a:t>
            </a:r>
            <a:r>
              <a:rPr lang="en-US" sz="900" dirty="0" smtClean="0"/>
              <a:t>=0x11 (</a:t>
            </a:r>
            <a:r>
              <a:rPr lang="en-US" sz="900" dirty="0" err="1" smtClean="0"/>
              <a:t>Subsamp</a:t>
            </a:r>
            <a:r>
              <a:rPr lang="en-US" sz="900" dirty="0" smtClean="0"/>
              <a:t> 1 x 1), Quant </a:t>
            </a:r>
            <a:r>
              <a:rPr lang="en-US" sz="900" dirty="0" err="1" smtClean="0"/>
              <a:t>Tbl</a:t>
            </a:r>
            <a:r>
              <a:rPr lang="en-US" sz="900" dirty="0" smtClean="0"/>
              <a:t> </a:t>
            </a:r>
            <a:r>
              <a:rPr lang="en-US" sz="900" dirty="0" err="1" smtClean="0"/>
              <a:t>Sel</a:t>
            </a:r>
            <a:r>
              <a:rPr lang="en-US" sz="900" dirty="0" smtClean="0"/>
              <a:t>=0x01 (</a:t>
            </a:r>
            <a:r>
              <a:rPr lang="en-US" sz="900" dirty="0" err="1" smtClean="0"/>
              <a:t>Chrom</a:t>
            </a:r>
            <a:r>
              <a:rPr lang="en-US" sz="900" dirty="0" smtClean="0"/>
              <a:t>: Cr)</a:t>
            </a:r>
          </a:p>
          <a:p>
            <a:pPr>
              <a:defRPr/>
            </a:pPr>
            <a:r>
              <a:rPr lang="en-US" dirty="0" smtClean="0"/>
              <a:t> </a:t>
            </a:r>
          </a:p>
          <a:p>
            <a:pPr>
              <a:defRPr/>
            </a:pPr>
            <a:r>
              <a:rPr lang="en-US" dirty="0" smtClean="0"/>
              <a:t>*** Marker: DRI (Restart Interval) (</a:t>
            </a:r>
            <a:r>
              <a:rPr lang="en-US" dirty="0" err="1" smtClean="0"/>
              <a:t>xFFDD</a:t>
            </a:r>
            <a:r>
              <a:rPr lang="en-US" dirty="0" smtClean="0"/>
              <a:t>) ***</a:t>
            </a:r>
          </a:p>
          <a:p>
            <a:pPr>
              <a:defRPr/>
            </a:pPr>
            <a:r>
              <a:rPr lang="en-US" dirty="0" smtClean="0"/>
              <a:t>  OFFSET: 0x0000054F</a:t>
            </a:r>
          </a:p>
          <a:p>
            <a:pPr>
              <a:defRPr/>
            </a:pPr>
            <a:r>
              <a:rPr lang="en-US" dirty="0" smtClean="0"/>
              <a:t>  length     = 4</a:t>
            </a:r>
          </a:p>
          <a:p>
            <a:pPr>
              <a:defRPr/>
            </a:pPr>
            <a:r>
              <a:rPr lang="en-US" dirty="0" smtClean="0"/>
              <a:t>  interval   = 484</a:t>
            </a:r>
          </a:p>
        </p:txBody>
      </p:sp>
      <p:sp>
        <p:nvSpPr>
          <p:cNvPr id="33799" name="Title 1"/>
          <p:cNvSpPr>
            <a:spLocks noGrp="1"/>
          </p:cNvSpPr>
          <p:nvPr>
            <p:ph type="title"/>
          </p:nvPr>
        </p:nvSpPr>
        <p:spPr>
          <a:xfrm>
            <a:off x="381000" y="914400"/>
            <a:ext cx="8382000" cy="723900"/>
          </a:xfrm>
        </p:spPr>
        <p:txBody>
          <a:bodyPr/>
          <a:lstStyle/>
          <a:p>
            <a:r>
              <a:rPr lang="en-US" altLang="en-US" sz="3600" smtClean="0"/>
              <a:t>JPEG / JFIF Information (via JPEGsnoop) </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61</a:t>
            </a:fld>
            <a:endParaRPr lang="en-US"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28688" y="2005013"/>
            <a:ext cx="3262312" cy="3786187"/>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Marker: DHT (Define Huffman Table) (xFFC4) ***</a:t>
            </a:r>
          </a:p>
          <a:p>
            <a:pPr>
              <a:defRPr/>
            </a:pPr>
            <a:r>
              <a:rPr lang="en-US" dirty="0" smtClean="0"/>
              <a:t>  OFFSET: 0x00000555</a:t>
            </a:r>
          </a:p>
          <a:p>
            <a:pPr>
              <a:defRPr/>
            </a:pPr>
            <a:r>
              <a:rPr lang="en-US" dirty="0" smtClean="0"/>
              <a:t>  Huffman table length = 418</a:t>
            </a:r>
          </a:p>
          <a:p>
            <a:pPr>
              <a:defRPr/>
            </a:pPr>
            <a:r>
              <a:rPr lang="en-US" dirty="0" smtClean="0"/>
              <a:t>  ----</a:t>
            </a:r>
          </a:p>
          <a:p>
            <a:pPr>
              <a:defRPr/>
            </a:pPr>
            <a:r>
              <a:rPr lang="en-US" dirty="0" smtClean="0"/>
              <a:t>  Destination ID = 0</a:t>
            </a:r>
          </a:p>
          <a:p>
            <a:pPr>
              <a:defRPr/>
            </a:pPr>
            <a:r>
              <a:rPr lang="en-US" dirty="0" smtClean="0"/>
              <a:t>  Class = 0 (DC / Lossless Table)</a:t>
            </a:r>
          </a:p>
          <a:p>
            <a:pPr>
              <a:defRPr/>
            </a:pPr>
            <a:r>
              <a:rPr lang="en-US" dirty="0" smtClean="0"/>
              <a:t>    Codes of length 01 bits (000 total): </a:t>
            </a:r>
          </a:p>
          <a:p>
            <a:pPr>
              <a:defRPr/>
            </a:pPr>
            <a:r>
              <a:rPr lang="en-US" dirty="0" smtClean="0"/>
              <a:t>    Codes of length 02 bits (000 total): </a:t>
            </a:r>
          </a:p>
          <a:p>
            <a:pPr>
              <a:defRPr/>
            </a:pPr>
            <a:r>
              <a:rPr lang="en-US" dirty="0" smtClean="0"/>
              <a:t>    Codes of length 03 bits (007 total): 04 05 03 02 06 01 00 </a:t>
            </a:r>
          </a:p>
          <a:p>
            <a:pPr>
              <a:defRPr/>
            </a:pPr>
            <a:r>
              <a:rPr lang="en-US" dirty="0" smtClean="0"/>
              <a:t>    Codes of length 04 bits (001 total): 07 </a:t>
            </a:r>
          </a:p>
          <a:p>
            <a:pPr>
              <a:defRPr/>
            </a:pPr>
            <a:r>
              <a:rPr lang="en-US" dirty="0" smtClean="0"/>
              <a:t>    Codes of length 05 bits (001 total): 08 </a:t>
            </a:r>
          </a:p>
          <a:p>
            <a:pPr>
              <a:defRPr/>
            </a:pPr>
            <a:r>
              <a:rPr lang="en-US" dirty="0" smtClean="0"/>
              <a:t>    Codes of length 06 bits (001 total): 09 </a:t>
            </a:r>
          </a:p>
          <a:p>
            <a:pPr>
              <a:defRPr/>
            </a:pPr>
            <a:r>
              <a:rPr lang="en-US" dirty="0" smtClean="0"/>
              <a:t>    Codes of length 07 bits (001 total): 0A </a:t>
            </a:r>
          </a:p>
          <a:p>
            <a:pPr>
              <a:defRPr/>
            </a:pPr>
            <a:r>
              <a:rPr lang="en-US" dirty="0" smtClean="0"/>
              <a:t>    Codes of length 08 bits (001 total): 0B </a:t>
            </a:r>
          </a:p>
          <a:p>
            <a:pPr>
              <a:defRPr/>
            </a:pPr>
            <a:r>
              <a:rPr lang="en-US" dirty="0" smtClean="0"/>
              <a:t>    Codes of length 09 bits (000 total): </a:t>
            </a:r>
          </a:p>
          <a:p>
            <a:pPr>
              <a:defRPr/>
            </a:pPr>
            <a:r>
              <a:rPr lang="en-US" dirty="0" smtClean="0"/>
              <a:t>    Codes of length 10 bits (000 total): </a:t>
            </a:r>
          </a:p>
          <a:p>
            <a:pPr>
              <a:defRPr/>
            </a:pPr>
            <a:r>
              <a:rPr lang="en-US" dirty="0" smtClean="0"/>
              <a:t>    Codes of length 11 bits (000 total): </a:t>
            </a:r>
          </a:p>
          <a:p>
            <a:pPr>
              <a:defRPr/>
            </a:pPr>
            <a:r>
              <a:rPr lang="en-US" dirty="0" smtClean="0"/>
              <a:t>    Codes of length 12 bits (000 total): </a:t>
            </a:r>
          </a:p>
          <a:p>
            <a:pPr>
              <a:defRPr/>
            </a:pPr>
            <a:r>
              <a:rPr lang="en-US" dirty="0" smtClean="0"/>
              <a:t>    Codes of length 13 bits (000 total): </a:t>
            </a:r>
          </a:p>
          <a:p>
            <a:pPr>
              <a:defRPr/>
            </a:pPr>
            <a:r>
              <a:rPr lang="en-US" dirty="0" smtClean="0"/>
              <a:t>    Codes of length 14 bits (000 total): </a:t>
            </a:r>
          </a:p>
          <a:p>
            <a:pPr>
              <a:defRPr/>
            </a:pPr>
            <a:r>
              <a:rPr lang="en-US" dirty="0" smtClean="0"/>
              <a:t>    Codes of length 15 bits (000 total): </a:t>
            </a:r>
          </a:p>
          <a:p>
            <a:pPr>
              <a:defRPr/>
            </a:pPr>
            <a:r>
              <a:rPr lang="en-US" dirty="0" smtClean="0"/>
              <a:t>    Codes of length 16 bits (000 total): </a:t>
            </a:r>
          </a:p>
          <a:p>
            <a:pPr>
              <a:defRPr/>
            </a:pPr>
            <a:r>
              <a:rPr lang="en-US" dirty="0" smtClean="0"/>
              <a:t>    Total number of codes: 012</a:t>
            </a:r>
          </a:p>
          <a:p>
            <a:pPr>
              <a:defRPr/>
            </a:pPr>
            <a:endParaRPr lang="en-US" dirty="0" smtClean="0"/>
          </a:p>
        </p:txBody>
      </p:sp>
      <p:sp>
        <p:nvSpPr>
          <p:cNvPr id="8" name="TextBox 7"/>
          <p:cNvSpPr txBox="1"/>
          <p:nvPr/>
        </p:nvSpPr>
        <p:spPr>
          <a:xfrm>
            <a:off x="5486400" y="2159000"/>
            <a:ext cx="2620963" cy="3478213"/>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endParaRPr lang="en-US" dirty="0" smtClean="0"/>
          </a:p>
          <a:p>
            <a:pPr>
              <a:defRPr/>
            </a:pPr>
            <a:r>
              <a:rPr lang="en-US" dirty="0" smtClean="0"/>
              <a:t>  ----</a:t>
            </a:r>
          </a:p>
          <a:p>
            <a:pPr>
              <a:defRPr/>
            </a:pPr>
            <a:r>
              <a:rPr lang="en-US" dirty="0" smtClean="0"/>
              <a:t>  Destination ID = 1</a:t>
            </a:r>
          </a:p>
          <a:p>
            <a:pPr>
              <a:defRPr/>
            </a:pPr>
            <a:r>
              <a:rPr lang="en-US" dirty="0" smtClean="0"/>
              <a:t>  Class = 0 (DC / Lossless Table)</a:t>
            </a:r>
          </a:p>
          <a:p>
            <a:pPr>
              <a:defRPr/>
            </a:pPr>
            <a:r>
              <a:rPr lang="en-US" dirty="0" smtClean="0"/>
              <a:t>    Codes of length 01 bits (000 total): </a:t>
            </a:r>
          </a:p>
          <a:p>
            <a:pPr>
              <a:defRPr/>
            </a:pPr>
            <a:r>
              <a:rPr lang="en-US" dirty="0" smtClean="0"/>
              <a:t>    Codes of length 02 bits (002 total): 01 00 </a:t>
            </a:r>
          </a:p>
          <a:p>
            <a:pPr>
              <a:defRPr/>
            </a:pPr>
            <a:r>
              <a:rPr lang="en-US" dirty="0" smtClean="0"/>
              <a:t>    Codes of length 03 bits (002 total): 02 03 </a:t>
            </a:r>
          </a:p>
          <a:p>
            <a:pPr>
              <a:defRPr/>
            </a:pPr>
            <a:r>
              <a:rPr lang="en-US" dirty="0" smtClean="0"/>
              <a:t>    Codes of length 04 bits (003 total): 04 05 06 </a:t>
            </a:r>
          </a:p>
          <a:p>
            <a:pPr>
              <a:defRPr/>
            </a:pPr>
            <a:r>
              <a:rPr lang="en-US" dirty="0" smtClean="0"/>
              <a:t>    Codes of length 05 bits (001 total): 07 </a:t>
            </a:r>
          </a:p>
          <a:p>
            <a:pPr>
              <a:defRPr/>
            </a:pPr>
            <a:r>
              <a:rPr lang="en-US" dirty="0" smtClean="0"/>
              <a:t>    Codes of length 06 bits (001 total): 08 </a:t>
            </a:r>
          </a:p>
          <a:p>
            <a:pPr>
              <a:defRPr/>
            </a:pPr>
            <a:r>
              <a:rPr lang="en-US" dirty="0" smtClean="0"/>
              <a:t>    Codes of length 07 bits (001 total): 09 </a:t>
            </a:r>
          </a:p>
          <a:p>
            <a:pPr>
              <a:defRPr/>
            </a:pPr>
            <a:r>
              <a:rPr lang="en-US" dirty="0" smtClean="0"/>
              <a:t>    Codes of length 08 bits (001 total): 0A </a:t>
            </a:r>
          </a:p>
          <a:p>
            <a:pPr>
              <a:defRPr/>
            </a:pPr>
            <a:r>
              <a:rPr lang="en-US" dirty="0" smtClean="0"/>
              <a:t>    Codes of length 09 bits (001 total): 0B </a:t>
            </a:r>
          </a:p>
          <a:p>
            <a:pPr>
              <a:defRPr/>
            </a:pPr>
            <a:r>
              <a:rPr lang="en-US" dirty="0" smtClean="0"/>
              <a:t>    Codes of length 10 bits (000 total): </a:t>
            </a:r>
          </a:p>
          <a:p>
            <a:pPr>
              <a:defRPr/>
            </a:pPr>
            <a:r>
              <a:rPr lang="en-US" dirty="0" smtClean="0"/>
              <a:t>    Codes of length 11 bits (000 total): </a:t>
            </a:r>
          </a:p>
          <a:p>
            <a:pPr>
              <a:defRPr/>
            </a:pPr>
            <a:r>
              <a:rPr lang="en-US" dirty="0" smtClean="0"/>
              <a:t>    Codes of length 12 bits (000 total): </a:t>
            </a:r>
          </a:p>
          <a:p>
            <a:pPr>
              <a:defRPr/>
            </a:pPr>
            <a:r>
              <a:rPr lang="en-US" dirty="0" smtClean="0"/>
              <a:t>    Codes of length 13 bits (000 total): </a:t>
            </a:r>
          </a:p>
          <a:p>
            <a:pPr>
              <a:defRPr/>
            </a:pPr>
            <a:r>
              <a:rPr lang="en-US" dirty="0" smtClean="0"/>
              <a:t>    Codes of length 14 bits (000 total): </a:t>
            </a:r>
          </a:p>
          <a:p>
            <a:pPr>
              <a:defRPr/>
            </a:pPr>
            <a:r>
              <a:rPr lang="en-US" dirty="0" smtClean="0"/>
              <a:t>    Codes of length 15 bits (000 total): </a:t>
            </a:r>
          </a:p>
          <a:p>
            <a:pPr>
              <a:defRPr/>
            </a:pPr>
            <a:r>
              <a:rPr lang="en-US" dirty="0" smtClean="0"/>
              <a:t>    Codes of length 16 bits (000 total): </a:t>
            </a:r>
          </a:p>
          <a:p>
            <a:pPr>
              <a:defRPr/>
            </a:pPr>
            <a:r>
              <a:rPr lang="en-US" dirty="0" smtClean="0"/>
              <a:t>    Total number of codes: 012</a:t>
            </a:r>
          </a:p>
          <a:p>
            <a:pPr>
              <a:defRPr/>
            </a:pPr>
            <a:endParaRPr lang="en-US" dirty="0" smtClean="0"/>
          </a:p>
        </p:txBody>
      </p:sp>
      <p:sp>
        <p:nvSpPr>
          <p:cNvPr id="34823" name="Title 1"/>
          <p:cNvSpPr>
            <a:spLocks noGrp="1"/>
          </p:cNvSpPr>
          <p:nvPr>
            <p:ph type="title"/>
          </p:nvPr>
        </p:nvSpPr>
        <p:spPr>
          <a:xfrm>
            <a:off x="381000" y="914400"/>
            <a:ext cx="8382000" cy="723900"/>
          </a:xfrm>
        </p:spPr>
        <p:txBody>
          <a:bodyPr/>
          <a:lstStyle/>
          <a:p>
            <a:r>
              <a:rPr lang="en-US" altLang="en-US" sz="3600" smtClean="0"/>
              <a:t>JPEG / JFIF Information (via JPEGsnoop) </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62</a:t>
            </a:fld>
            <a:endParaRPr lang="en-US"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2000" y="1695450"/>
            <a:ext cx="3484563" cy="4400550"/>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a:t>
            </a:r>
          </a:p>
          <a:p>
            <a:pPr>
              <a:defRPr/>
            </a:pPr>
            <a:r>
              <a:rPr lang="en-US" dirty="0" smtClean="0"/>
              <a:t>  Destination ID = 0</a:t>
            </a:r>
          </a:p>
          <a:p>
            <a:pPr>
              <a:defRPr/>
            </a:pPr>
            <a:r>
              <a:rPr lang="en-US" dirty="0" smtClean="0"/>
              <a:t>  Class = 1 (AC Table)</a:t>
            </a:r>
          </a:p>
          <a:p>
            <a:pPr>
              <a:defRPr/>
            </a:pPr>
            <a:r>
              <a:rPr lang="en-US" dirty="0" smtClean="0"/>
              <a:t>    Codes of length 01 bits (000 total): </a:t>
            </a:r>
          </a:p>
          <a:p>
            <a:pPr>
              <a:defRPr/>
            </a:pPr>
            <a:r>
              <a:rPr lang="en-US" dirty="0" smtClean="0"/>
              <a:t>    Codes of length 02 bits (002 total): 01 02 </a:t>
            </a:r>
          </a:p>
          <a:p>
            <a:pPr>
              <a:defRPr/>
            </a:pPr>
            <a:r>
              <a:rPr lang="en-US" dirty="0" smtClean="0"/>
              <a:t>    Codes of length 03 bits (001 total): 03 </a:t>
            </a:r>
          </a:p>
          <a:p>
            <a:pPr>
              <a:defRPr/>
            </a:pPr>
            <a:r>
              <a:rPr lang="en-US" dirty="0" smtClean="0"/>
              <a:t>    Codes of length 04 bits (003 total): 11 04 00 </a:t>
            </a:r>
          </a:p>
          <a:p>
            <a:pPr>
              <a:defRPr/>
            </a:pPr>
            <a:r>
              <a:rPr lang="en-US" dirty="0" smtClean="0"/>
              <a:t>    Codes of length 05 bits (003 total): 05 21 12 </a:t>
            </a:r>
          </a:p>
          <a:p>
            <a:pPr>
              <a:defRPr/>
            </a:pPr>
            <a:r>
              <a:rPr lang="en-US" dirty="0" smtClean="0"/>
              <a:t>    Codes of length 06 bits (002 total): 31 41 </a:t>
            </a:r>
          </a:p>
          <a:p>
            <a:pPr>
              <a:defRPr/>
            </a:pPr>
            <a:r>
              <a:rPr lang="en-US" dirty="0" smtClean="0"/>
              <a:t>    Codes of length 07 bits (004 total): 51 06 13 61 </a:t>
            </a:r>
          </a:p>
          <a:p>
            <a:pPr>
              <a:defRPr/>
            </a:pPr>
            <a:r>
              <a:rPr lang="en-US" dirty="0" smtClean="0"/>
              <a:t>    Codes of length 08 bits (002 total): 22 71 </a:t>
            </a:r>
          </a:p>
          <a:p>
            <a:pPr>
              <a:defRPr/>
            </a:pPr>
            <a:r>
              <a:rPr lang="en-US" dirty="0" smtClean="0"/>
              <a:t>    Codes of length 09 bits (006 total): 81 14 32 91 A1 07 </a:t>
            </a:r>
          </a:p>
          <a:p>
            <a:pPr>
              <a:defRPr/>
            </a:pPr>
            <a:r>
              <a:rPr lang="en-US" dirty="0" smtClean="0"/>
              <a:t>    Codes of length 10 bits (007 total): 15 B1 42 23 C1 52 D1 </a:t>
            </a:r>
          </a:p>
          <a:p>
            <a:pPr>
              <a:defRPr/>
            </a:pPr>
            <a:r>
              <a:rPr lang="en-US" dirty="0" smtClean="0"/>
              <a:t>    Codes of length 11 bits (003 total): E1 33 16 </a:t>
            </a:r>
          </a:p>
          <a:p>
            <a:pPr>
              <a:defRPr/>
            </a:pPr>
            <a:r>
              <a:rPr lang="en-US" dirty="0" smtClean="0"/>
              <a:t>    Codes of length 12 bits (004 total): 62 F0 24 72 </a:t>
            </a:r>
          </a:p>
          <a:p>
            <a:pPr>
              <a:defRPr/>
            </a:pPr>
            <a:r>
              <a:rPr lang="en-US" dirty="0" smtClean="0"/>
              <a:t>    Codes of length 13 bits (002 total): 82 F1 </a:t>
            </a:r>
          </a:p>
          <a:p>
            <a:pPr>
              <a:defRPr/>
            </a:pPr>
            <a:r>
              <a:rPr lang="en-US" dirty="0" smtClean="0"/>
              <a:t>    Codes of length 14 bits (006 total): 25 43 34 53 92 A2 </a:t>
            </a:r>
          </a:p>
          <a:p>
            <a:pPr>
              <a:defRPr/>
            </a:pPr>
            <a:r>
              <a:rPr lang="en-US" dirty="0" smtClean="0"/>
              <a:t>    Codes of length 15 bits (002 total): B2 63 </a:t>
            </a:r>
          </a:p>
          <a:p>
            <a:pPr>
              <a:defRPr/>
            </a:pPr>
            <a:r>
              <a:rPr lang="en-US" dirty="0" smtClean="0"/>
              <a:t>    Codes of length 16 bits (115 total): </a:t>
            </a:r>
          </a:p>
          <a:p>
            <a:pPr>
              <a:defRPr/>
            </a:pPr>
            <a:r>
              <a:rPr lang="en-US" dirty="0" smtClean="0"/>
              <a:t>        73 C2 35 44 27 93 A3 B3 36 17 54 64 74 C3 D2 E2 </a:t>
            </a:r>
          </a:p>
          <a:p>
            <a:pPr>
              <a:defRPr/>
            </a:pPr>
            <a:r>
              <a:rPr lang="pt-BR" dirty="0" smtClean="0"/>
              <a:t>        08 26 83 09 0A 18 19 84 94 45 46 A4 B4 56 D3 55 </a:t>
            </a:r>
          </a:p>
          <a:p>
            <a:pPr>
              <a:defRPr/>
            </a:pPr>
            <a:r>
              <a:rPr lang="en-US" dirty="0" smtClean="0"/>
              <a:t>        28 1A F2 E3 F3 C4 D4 E4 F4 65 75 85 95 A5 B5 C5 </a:t>
            </a:r>
          </a:p>
          <a:p>
            <a:pPr>
              <a:defRPr/>
            </a:pPr>
            <a:r>
              <a:rPr lang="en-US" dirty="0" smtClean="0"/>
              <a:t>        D5 E5 F5 66 76 86 96 A6 B6 C6 D6 E6 F6 37 47 57 </a:t>
            </a:r>
          </a:p>
          <a:p>
            <a:pPr>
              <a:defRPr/>
            </a:pPr>
            <a:r>
              <a:rPr lang="pt-BR" dirty="0" smtClean="0"/>
              <a:t>        67 77 87 97 A7 B7 C7 D7 E7 F7 38 48 58 68 78 88 </a:t>
            </a:r>
          </a:p>
          <a:p>
            <a:pPr>
              <a:defRPr/>
            </a:pPr>
            <a:r>
              <a:rPr lang="pt-BR" dirty="0" smtClean="0"/>
              <a:t>        98 A8 B8 C8 D8 E8 F8 29 39 49 59 69 79 89 99 A9 </a:t>
            </a:r>
          </a:p>
          <a:p>
            <a:pPr>
              <a:defRPr/>
            </a:pPr>
            <a:r>
              <a:rPr lang="pt-BR" dirty="0" smtClean="0"/>
              <a:t>        B9 C9 D9 E9 F9 2A 3A 4A 5A 6A 7A 8A 9A AA BA CA </a:t>
            </a:r>
          </a:p>
          <a:p>
            <a:pPr>
              <a:defRPr/>
            </a:pPr>
            <a:r>
              <a:rPr lang="en-US" dirty="0" smtClean="0"/>
              <a:t>        DA EA FA </a:t>
            </a:r>
          </a:p>
          <a:p>
            <a:pPr>
              <a:defRPr/>
            </a:pPr>
            <a:r>
              <a:rPr lang="en-US" dirty="0" smtClean="0"/>
              <a:t>    Total number of codes: 162</a:t>
            </a:r>
          </a:p>
        </p:txBody>
      </p:sp>
      <p:sp>
        <p:nvSpPr>
          <p:cNvPr id="8" name="TextBox 7"/>
          <p:cNvSpPr txBox="1"/>
          <p:nvPr/>
        </p:nvSpPr>
        <p:spPr>
          <a:xfrm>
            <a:off x="4945063" y="1712913"/>
            <a:ext cx="3492500" cy="4400550"/>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a:t>
            </a:r>
          </a:p>
          <a:p>
            <a:pPr>
              <a:defRPr/>
            </a:pPr>
            <a:r>
              <a:rPr lang="en-US" dirty="0" smtClean="0"/>
              <a:t>  Destination ID = 1</a:t>
            </a:r>
          </a:p>
          <a:p>
            <a:pPr>
              <a:defRPr/>
            </a:pPr>
            <a:r>
              <a:rPr lang="en-US" dirty="0" smtClean="0"/>
              <a:t>  Class = 1 (AC Table)</a:t>
            </a:r>
          </a:p>
          <a:p>
            <a:pPr>
              <a:defRPr/>
            </a:pPr>
            <a:r>
              <a:rPr lang="en-US" dirty="0" smtClean="0"/>
              <a:t>    Codes of length 01 bits (000 total): </a:t>
            </a:r>
          </a:p>
          <a:p>
            <a:pPr>
              <a:defRPr/>
            </a:pPr>
            <a:r>
              <a:rPr lang="en-US" dirty="0" smtClean="0"/>
              <a:t>    Codes of length 02 bits (002 total): 01 00 </a:t>
            </a:r>
          </a:p>
          <a:p>
            <a:pPr>
              <a:defRPr/>
            </a:pPr>
            <a:r>
              <a:rPr lang="en-US" dirty="0" smtClean="0"/>
              <a:t>    Codes of length 03 bits (002 total): 02 11 </a:t>
            </a:r>
          </a:p>
          <a:p>
            <a:pPr>
              <a:defRPr/>
            </a:pPr>
            <a:r>
              <a:rPr lang="en-US" dirty="0" smtClean="0"/>
              <a:t>    Codes of length 04 bits (001 total): 03 </a:t>
            </a:r>
          </a:p>
          <a:p>
            <a:pPr>
              <a:defRPr/>
            </a:pPr>
            <a:r>
              <a:rPr lang="en-US" dirty="0" smtClean="0"/>
              <a:t>    Codes of length 05 bits (002 total): 04 21 </a:t>
            </a:r>
          </a:p>
          <a:p>
            <a:pPr>
              <a:defRPr/>
            </a:pPr>
            <a:r>
              <a:rPr lang="en-US" dirty="0" smtClean="0"/>
              <a:t>    Codes of length 06 bits (003 total): 12 31 41 </a:t>
            </a:r>
          </a:p>
          <a:p>
            <a:pPr>
              <a:defRPr/>
            </a:pPr>
            <a:r>
              <a:rPr lang="en-US" dirty="0" smtClean="0"/>
              <a:t>    Codes of length 07 bits (005 total): 05 51 13 61 22 </a:t>
            </a:r>
          </a:p>
          <a:p>
            <a:pPr>
              <a:defRPr/>
            </a:pPr>
            <a:r>
              <a:rPr lang="en-US" dirty="0" smtClean="0"/>
              <a:t>    Codes of length 08 bits (005 total): 06 71 81 91 32 </a:t>
            </a:r>
          </a:p>
          <a:p>
            <a:pPr>
              <a:defRPr/>
            </a:pPr>
            <a:r>
              <a:rPr lang="en-US" dirty="0" smtClean="0"/>
              <a:t>    Codes of length 09 bits (004 total): A1 B1 F0 14 </a:t>
            </a:r>
          </a:p>
          <a:p>
            <a:pPr>
              <a:defRPr/>
            </a:pPr>
            <a:r>
              <a:rPr lang="en-US" dirty="0" smtClean="0"/>
              <a:t>    Codes of length 10 bits (005 total): C1 D1 E1 23 42 </a:t>
            </a:r>
          </a:p>
          <a:p>
            <a:pPr>
              <a:defRPr/>
            </a:pPr>
            <a:r>
              <a:rPr lang="en-US" dirty="0" smtClean="0"/>
              <a:t>    Codes of length 11 bits (006 total): 15 52 62 72 F1 33 </a:t>
            </a:r>
          </a:p>
          <a:p>
            <a:pPr>
              <a:defRPr/>
            </a:pPr>
            <a:r>
              <a:rPr lang="en-US" dirty="0" smtClean="0"/>
              <a:t>    Codes of length 12 bits (004 total): 24 34 43 82 </a:t>
            </a:r>
          </a:p>
          <a:p>
            <a:pPr>
              <a:defRPr/>
            </a:pPr>
            <a:r>
              <a:rPr lang="en-US" dirty="0" smtClean="0"/>
              <a:t>    Codes of length 13 bits (008 total): 16 92 53 25 A2 63 B2 C2 </a:t>
            </a:r>
          </a:p>
          <a:p>
            <a:pPr>
              <a:defRPr/>
            </a:pPr>
            <a:r>
              <a:rPr lang="en-US" dirty="0" smtClean="0"/>
              <a:t>    Codes of length 14 bits (003 total): 07 73 D2 </a:t>
            </a:r>
          </a:p>
          <a:p>
            <a:pPr>
              <a:defRPr/>
            </a:pPr>
            <a:r>
              <a:rPr lang="en-US" dirty="0" smtClean="0"/>
              <a:t>    Codes of length 15 bits (003 total): 35 E2 44 </a:t>
            </a:r>
          </a:p>
          <a:p>
            <a:pPr>
              <a:defRPr/>
            </a:pPr>
            <a:r>
              <a:rPr lang="en-US" dirty="0" smtClean="0"/>
              <a:t>    Codes of length 16 bits (109 total): </a:t>
            </a:r>
          </a:p>
          <a:p>
            <a:pPr>
              <a:defRPr/>
            </a:pPr>
            <a:r>
              <a:rPr lang="en-US" dirty="0" smtClean="0"/>
              <a:t>        83 17 54 93 08 09 0A 18 19 26 36 45 1A 27 64 74 </a:t>
            </a:r>
          </a:p>
          <a:p>
            <a:pPr>
              <a:defRPr/>
            </a:pPr>
            <a:r>
              <a:rPr lang="pt-BR" dirty="0" smtClean="0"/>
              <a:t>        55 37 F2 A3 B3 C3 28 29 D3 E3 F3 84 94 A4 B4 C4 </a:t>
            </a:r>
          </a:p>
          <a:p>
            <a:pPr>
              <a:defRPr/>
            </a:pPr>
            <a:r>
              <a:rPr lang="en-US" dirty="0" smtClean="0"/>
              <a:t>        D4 E4 F4 65 75 85 95 A5 B5 C5 D5 E5 F5 46 56 66 </a:t>
            </a:r>
          </a:p>
          <a:p>
            <a:pPr>
              <a:defRPr/>
            </a:pPr>
            <a:r>
              <a:rPr lang="pt-BR" dirty="0" smtClean="0"/>
              <a:t>        76 86 96 A6 B6 C6 D6 E6 F6 47 57 67 77 87 97 A7 </a:t>
            </a:r>
          </a:p>
          <a:p>
            <a:pPr>
              <a:defRPr/>
            </a:pPr>
            <a:r>
              <a:rPr lang="pt-BR" dirty="0" smtClean="0"/>
              <a:t>        B7 C7 D7 E7 F7 38 48 58 68 78 88 98 A8 B8 C8 D8 </a:t>
            </a:r>
          </a:p>
          <a:p>
            <a:pPr>
              <a:defRPr/>
            </a:pPr>
            <a:r>
              <a:rPr lang="en-US" dirty="0" smtClean="0"/>
              <a:t>        E8 F8 39 49 59 69 79 89 99 A9 B9 C9 D9 E9 F9 2A </a:t>
            </a:r>
          </a:p>
          <a:p>
            <a:pPr>
              <a:defRPr/>
            </a:pPr>
            <a:r>
              <a:rPr lang="en-US" dirty="0" smtClean="0"/>
              <a:t>        3A 4A 5A 6A 7A 8A 9A AA BA CA DA EA FA </a:t>
            </a:r>
          </a:p>
          <a:p>
            <a:pPr>
              <a:defRPr/>
            </a:pPr>
            <a:r>
              <a:rPr lang="en-US" dirty="0" smtClean="0"/>
              <a:t>    Total number of codes: 162</a:t>
            </a:r>
          </a:p>
        </p:txBody>
      </p:sp>
      <p:sp>
        <p:nvSpPr>
          <p:cNvPr id="35847" name="Title 1"/>
          <p:cNvSpPr>
            <a:spLocks noGrp="1"/>
          </p:cNvSpPr>
          <p:nvPr>
            <p:ph type="title"/>
          </p:nvPr>
        </p:nvSpPr>
        <p:spPr>
          <a:xfrm>
            <a:off x="381000" y="914400"/>
            <a:ext cx="8382000" cy="723900"/>
          </a:xfrm>
        </p:spPr>
        <p:txBody>
          <a:bodyPr/>
          <a:lstStyle/>
          <a:p>
            <a:r>
              <a:rPr lang="en-US" altLang="en-US" sz="3600" smtClean="0"/>
              <a:t>JPEG / JFIF Information (via JPEGsnoop) </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63</a:t>
            </a:fld>
            <a:endParaRPr lang="en-US"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825" y="2162175"/>
            <a:ext cx="2822575" cy="3324225"/>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 Marker: SOS (Start of Scan) (</a:t>
            </a:r>
            <a:r>
              <a:rPr lang="en-US" dirty="0" err="1" smtClean="0"/>
              <a:t>xFFDA</a:t>
            </a:r>
            <a:r>
              <a:rPr lang="en-US" dirty="0" smtClean="0"/>
              <a:t>) ***</a:t>
            </a:r>
          </a:p>
          <a:p>
            <a:pPr>
              <a:defRPr/>
            </a:pPr>
            <a:r>
              <a:rPr lang="en-US" dirty="0" smtClean="0"/>
              <a:t>  OFFSET: 0x000006F9</a:t>
            </a:r>
          </a:p>
          <a:p>
            <a:pPr>
              <a:defRPr/>
            </a:pPr>
            <a:r>
              <a:rPr lang="en-US" dirty="0" smtClean="0"/>
              <a:t>  Scan header length = 12</a:t>
            </a:r>
          </a:p>
          <a:p>
            <a:pPr>
              <a:defRPr/>
            </a:pPr>
            <a:r>
              <a:rPr lang="en-US" dirty="0" smtClean="0"/>
              <a:t>  Number of </a:t>
            </a:r>
            <a:r>
              <a:rPr lang="en-US" dirty="0" err="1" smtClean="0"/>
              <a:t>img</a:t>
            </a:r>
            <a:r>
              <a:rPr lang="en-US" dirty="0" smtClean="0"/>
              <a:t> components = 3</a:t>
            </a:r>
          </a:p>
          <a:p>
            <a:pPr>
              <a:defRPr/>
            </a:pPr>
            <a:r>
              <a:rPr lang="en-US" dirty="0" smtClean="0"/>
              <a:t>      Component[1]: selector=0x01, table=0x00</a:t>
            </a:r>
          </a:p>
          <a:p>
            <a:pPr>
              <a:defRPr/>
            </a:pPr>
            <a:r>
              <a:rPr lang="en-US" dirty="0" smtClean="0"/>
              <a:t>      Component[2]: selector=0x02, table=0x11</a:t>
            </a:r>
          </a:p>
          <a:p>
            <a:pPr>
              <a:defRPr/>
            </a:pPr>
            <a:r>
              <a:rPr lang="en-US" dirty="0" smtClean="0"/>
              <a:t>      Component[3]: selector=0x03, table=0x11</a:t>
            </a:r>
          </a:p>
          <a:p>
            <a:pPr>
              <a:defRPr/>
            </a:pPr>
            <a:r>
              <a:rPr lang="en-US" dirty="0" smtClean="0"/>
              <a:t>  Spectral selection = 0 .. 63</a:t>
            </a:r>
          </a:p>
          <a:p>
            <a:pPr>
              <a:defRPr/>
            </a:pPr>
            <a:r>
              <a:rPr lang="en-US" dirty="0" smtClean="0"/>
              <a:t>  Successive approximation = 0x00</a:t>
            </a:r>
          </a:p>
          <a:p>
            <a:pPr>
              <a:defRPr/>
            </a:pPr>
            <a:endParaRPr lang="en-US" dirty="0" smtClean="0"/>
          </a:p>
          <a:p>
            <a:pPr>
              <a:defRPr/>
            </a:pPr>
            <a:r>
              <a:rPr lang="en-US" dirty="0" smtClean="0"/>
              <a:t>*** Decoding SCAN Data ***</a:t>
            </a:r>
          </a:p>
          <a:p>
            <a:pPr>
              <a:defRPr/>
            </a:pPr>
            <a:r>
              <a:rPr lang="en-US" dirty="0" smtClean="0"/>
              <a:t>  OFFSET: 0x00000707</a:t>
            </a:r>
          </a:p>
          <a:p>
            <a:pPr>
              <a:defRPr/>
            </a:pPr>
            <a:r>
              <a:rPr lang="en-US" dirty="0" smtClean="0"/>
              <a:t>  Scan Decode Mode: No IDCT (DC only)</a:t>
            </a:r>
          </a:p>
          <a:p>
            <a:pPr>
              <a:defRPr/>
            </a:pPr>
            <a:r>
              <a:rPr lang="en-US" dirty="0" smtClean="0"/>
              <a:t>      NOTE: Low-resolution DC component shown. </a:t>
            </a:r>
          </a:p>
          <a:p>
            <a:pPr>
              <a:defRPr/>
            </a:pPr>
            <a:endParaRPr lang="en-US" dirty="0" smtClean="0"/>
          </a:p>
          <a:p>
            <a:pPr>
              <a:defRPr/>
            </a:pPr>
            <a:r>
              <a:rPr lang="en-US" dirty="0" smtClean="0"/>
              <a:t>  Scan Data encountered marker   </a:t>
            </a:r>
          </a:p>
          <a:p>
            <a:pPr>
              <a:defRPr/>
            </a:pPr>
            <a:r>
              <a:rPr lang="en-US" dirty="0" smtClean="0"/>
              <a:t>      0xFFD9 @ 0x00302B77.0</a:t>
            </a:r>
          </a:p>
          <a:p>
            <a:pPr>
              <a:defRPr/>
            </a:pPr>
            <a:endParaRPr lang="en-US" dirty="0" smtClean="0"/>
          </a:p>
          <a:p>
            <a:pPr>
              <a:defRPr/>
            </a:pPr>
            <a:r>
              <a:rPr lang="en-US" dirty="0" smtClean="0"/>
              <a:t>  Compression stats:</a:t>
            </a:r>
          </a:p>
          <a:p>
            <a:pPr>
              <a:defRPr/>
            </a:pPr>
            <a:r>
              <a:rPr lang="en-US" dirty="0" smtClean="0"/>
              <a:t>      Compression Ratio: 3028.43:1</a:t>
            </a:r>
          </a:p>
          <a:p>
            <a:pPr>
              <a:defRPr/>
            </a:pPr>
            <a:r>
              <a:rPr lang="en-US" dirty="0" smtClean="0"/>
              <a:t>      Bits per pixel:     0.01:1</a:t>
            </a:r>
          </a:p>
        </p:txBody>
      </p:sp>
      <p:sp>
        <p:nvSpPr>
          <p:cNvPr id="8" name="TextBox 7"/>
          <p:cNvSpPr txBox="1"/>
          <p:nvPr/>
        </p:nvSpPr>
        <p:spPr>
          <a:xfrm>
            <a:off x="3417888" y="2393950"/>
            <a:ext cx="2536825" cy="2862263"/>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Huffman code histogram stats:</a:t>
            </a:r>
          </a:p>
          <a:p>
            <a:pPr>
              <a:defRPr/>
            </a:pPr>
            <a:r>
              <a:rPr lang="en-US" dirty="0" smtClean="0"/>
              <a:t>    Huffman Table: (</a:t>
            </a:r>
            <a:r>
              <a:rPr lang="en-US" dirty="0" err="1" smtClean="0"/>
              <a:t>Dest</a:t>
            </a:r>
            <a:r>
              <a:rPr lang="en-US" dirty="0" smtClean="0"/>
              <a:t> ID: 0, Class: DC)</a:t>
            </a:r>
          </a:p>
          <a:p>
            <a:pPr>
              <a:defRPr/>
            </a:pPr>
            <a:r>
              <a:rPr lang="en-US" dirty="0" smtClean="0"/>
              <a:t>      # codes of length 01 bits:        0 (  0%)</a:t>
            </a:r>
          </a:p>
          <a:p>
            <a:pPr>
              <a:defRPr/>
            </a:pPr>
            <a:r>
              <a:rPr lang="en-US" dirty="0" smtClean="0"/>
              <a:t>      # codes of length 02 bits:        0 (  0%)</a:t>
            </a:r>
          </a:p>
          <a:p>
            <a:pPr>
              <a:defRPr/>
            </a:pPr>
            <a:r>
              <a:rPr lang="en-US" dirty="0" smtClean="0"/>
              <a:t>      # codes of length 03 bits:   142702 ( 91%)</a:t>
            </a:r>
          </a:p>
          <a:p>
            <a:pPr>
              <a:defRPr/>
            </a:pPr>
            <a:r>
              <a:rPr lang="en-US" dirty="0" smtClean="0"/>
              <a:t>      # codes of length 04 bits:     8490 (  5%)</a:t>
            </a:r>
          </a:p>
          <a:p>
            <a:pPr>
              <a:defRPr/>
            </a:pPr>
            <a:r>
              <a:rPr lang="en-US" dirty="0" smtClean="0"/>
              <a:t>      # codes of length 05 bits:     3974 (  3%)</a:t>
            </a:r>
          </a:p>
          <a:p>
            <a:pPr>
              <a:defRPr/>
            </a:pPr>
            <a:r>
              <a:rPr lang="en-US" dirty="0" smtClean="0"/>
              <a:t>      # codes of length 06 bits:     1649 (  1%)</a:t>
            </a:r>
          </a:p>
          <a:p>
            <a:pPr>
              <a:defRPr/>
            </a:pPr>
            <a:r>
              <a:rPr lang="en-US" dirty="0" smtClean="0"/>
              <a:t>      # codes of length 07 bits:        1 (  0%)</a:t>
            </a:r>
          </a:p>
          <a:p>
            <a:pPr>
              <a:defRPr/>
            </a:pPr>
            <a:r>
              <a:rPr lang="en-US" dirty="0" smtClean="0"/>
              <a:t>      # codes of length 08 bits:        0 (  0%)</a:t>
            </a:r>
          </a:p>
          <a:p>
            <a:pPr>
              <a:defRPr/>
            </a:pPr>
            <a:r>
              <a:rPr lang="en-US" dirty="0" smtClean="0"/>
              <a:t>      # codes of length 09 bits:        0 (  0%)</a:t>
            </a:r>
          </a:p>
          <a:p>
            <a:pPr>
              <a:defRPr/>
            </a:pPr>
            <a:r>
              <a:rPr lang="en-US" dirty="0" smtClean="0"/>
              <a:t>      # codes of length 10 bits:        0 (  0%)</a:t>
            </a:r>
          </a:p>
          <a:p>
            <a:pPr>
              <a:defRPr/>
            </a:pPr>
            <a:r>
              <a:rPr lang="en-US" dirty="0" smtClean="0"/>
              <a:t>      # codes of length 11 bits:        0 (  0%)</a:t>
            </a:r>
          </a:p>
          <a:p>
            <a:pPr>
              <a:defRPr/>
            </a:pPr>
            <a:r>
              <a:rPr lang="en-US" dirty="0" smtClean="0"/>
              <a:t>      # codes of length 12 bits:        0 (  0%)</a:t>
            </a:r>
          </a:p>
          <a:p>
            <a:pPr>
              <a:defRPr/>
            </a:pPr>
            <a:r>
              <a:rPr lang="en-US" dirty="0" smtClean="0"/>
              <a:t>      # codes of length 13 bits:        0 (  0%)</a:t>
            </a:r>
          </a:p>
          <a:p>
            <a:pPr>
              <a:defRPr/>
            </a:pPr>
            <a:r>
              <a:rPr lang="en-US" dirty="0" smtClean="0"/>
              <a:t>      # codes of length 14 bits:        0 (  0%)</a:t>
            </a:r>
          </a:p>
          <a:p>
            <a:pPr>
              <a:defRPr/>
            </a:pPr>
            <a:r>
              <a:rPr lang="en-US" dirty="0" smtClean="0"/>
              <a:t>      # codes of length 15 bits:        0 (  0%)</a:t>
            </a:r>
          </a:p>
          <a:p>
            <a:pPr>
              <a:defRPr/>
            </a:pPr>
            <a:r>
              <a:rPr lang="en-US" dirty="0" smtClean="0"/>
              <a:t>      # codes of length 16 bits:        0 (  0%)</a:t>
            </a:r>
            <a:endParaRPr lang="en-US" dirty="0"/>
          </a:p>
        </p:txBody>
      </p:sp>
      <p:sp>
        <p:nvSpPr>
          <p:cNvPr id="9" name="TextBox 8"/>
          <p:cNvSpPr txBox="1"/>
          <p:nvPr/>
        </p:nvSpPr>
        <p:spPr>
          <a:xfrm>
            <a:off x="6172200" y="2393950"/>
            <a:ext cx="2538413" cy="2862263"/>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a:t>
            </a:r>
          </a:p>
          <a:p>
            <a:pPr>
              <a:defRPr/>
            </a:pPr>
            <a:r>
              <a:rPr lang="en-US" dirty="0" smtClean="0"/>
              <a:t>    Huffman Table: (</a:t>
            </a:r>
            <a:r>
              <a:rPr lang="en-US" dirty="0" err="1" smtClean="0"/>
              <a:t>Dest</a:t>
            </a:r>
            <a:r>
              <a:rPr lang="en-US" dirty="0" smtClean="0"/>
              <a:t> ID: 1, Class: DC)</a:t>
            </a:r>
          </a:p>
          <a:p>
            <a:pPr>
              <a:defRPr/>
            </a:pPr>
            <a:r>
              <a:rPr lang="en-US" dirty="0" smtClean="0"/>
              <a:t>      # codes of length 01 bits:        0 (  0%)</a:t>
            </a:r>
          </a:p>
          <a:p>
            <a:pPr>
              <a:defRPr/>
            </a:pPr>
            <a:r>
              <a:rPr lang="en-US" dirty="0" smtClean="0"/>
              <a:t>      # codes of length 02 bits:   162056 ( 52%)</a:t>
            </a:r>
          </a:p>
          <a:p>
            <a:pPr>
              <a:defRPr/>
            </a:pPr>
            <a:r>
              <a:rPr lang="en-US" dirty="0" smtClean="0"/>
              <a:t>      # codes of length 03 bits:   128895 ( 41%)</a:t>
            </a:r>
          </a:p>
          <a:p>
            <a:pPr>
              <a:defRPr/>
            </a:pPr>
            <a:r>
              <a:rPr lang="en-US" dirty="0" smtClean="0"/>
              <a:t>      # codes of length 04 bits:    22673 (  7%)</a:t>
            </a:r>
          </a:p>
          <a:p>
            <a:pPr>
              <a:defRPr/>
            </a:pPr>
            <a:r>
              <a:rPr lang="en-US" dirty="0" smtClean="0"/>
              <a:t>      # codes of length 05 bits:        8 (  0%)</a:t>
            </a:r>
          </a:p>
          <a:p>
            <a:pPr>
              <a:defRPr/>
            </a:pPr>
            <a:r>
              <a:rPr lang="en-US" dirty="0" smtClean="0"/>
              <a:t>      # codes of length 06 bits:        0 (  0%)</a:t>
            </a:r>
          </a:p>
          <a:p>
            <a:pPr>
              <a:defRPr/>
            </a:pPr>
            <a:r>
              <a:rPr lang="en-US" dirty="0" smtClean="0"/>
              <a:t>      # codes of length 07 bits:        0 (  0%)</a:t>
            </a:r>
          </a:p>
          <a:p>
            <a:pPr>
              <a:defRPr/>
            </a:pPr>
            <a:r>
              <a:rPr lang="en-US" dirty="0" smtClean="0"/>
              <a:t>      # codes of length 08 bits:        0 (  0%)</a:t>
            </a:r>
          </a:p>
          <a:p>
            <a:pPr>
              <a:defRPr/>
            </a:pPr>
            <a:r>
              <a:rPr lang="en-US" dirty="0" smtClean="0"/>
              <a:t>      # codes of length 09 bits:        0 (  0%)</a:t>
            </a:r>
          </a:p>
          <a:p>
            <a:pPr>
              <a:defRPr/>
            </a:pPr>
            <a:r>
              <a:rPr lang="en-US" dirty="0" smtClean="0"/>
              <a:t>      # codes of length 10 bits:        0 (  0%)</a:t>
            </a:r>
          </a:p>
          <a:p>
            <a:pPr>
              <a:defRPr/>
            </a:pPr>
            <a:r>
              <a:rPr lang="en-US" dirty="0" smtClean="0"/>
              <a:t>      # codes of length 11 bits:        0 (  0%)</a:t>
            </a:r>
          </a:p>
          <a:p>
            <a:pPr>
              <a:defRPr/>
            </a:pPr>
            <a:r>
              <a:rPr lang="en-US" dirty="0" smtClean="0"/>
              <a:t>      # codes of length 12 bits:        0 (  0%)</a:t>
            </a:r>
          </a:p>
          <a:p>
            <a:pPr>
              <a:defRPr/>
            </a:pPr>
            <a:r>
              <a:rPr lang="en-US" dirty="0" smtClean="0"/>
              <a:t>      # codes of length 13 bits:        0 (  0%)</a:t>
            </a:r>
          </a:p>
          <a:p>
            <a:pPr>
              <a:defRPr/>
            </a:pPr>
            <a:r>
              <a:rPr lang="en-US" dirty="0" smtClean="0"/>
              <a:t>      # codes of length 14 bits:        0 (  0%)</a:t>
            </a:r>
          </a:p>
          <a:p>
            <a:pPr>
              <a:defRPr/>
            </a:pPr>
            <a:r>
              <a:rPr lang="en-US" dirty="0" smtClean="0"/>
              <a:t>      # codes of length 15 bits:        0 (  0%)</a:t>
            </a:r>
          </a:p>
          <a:p>
            <a:pPr>
              <a:defRPr/>
            </a:pPr>
            <a:r>
              <a:rPr lang="en-US" dirty="0" smtClean="0"/>
              <a:t>      # codes of length 16 bits:        0 (  0%)</a:t>
            </a:r>
          </a:p>
        </p:txBody>
      </p:sp>
      <p:sp>
        <p:nvSpPr>
          <p:cNvPr id="36872" name="Title 1"/>
          <p:cNvSpPr>
            <a:spLocks noGrp="1"/>
          </p:cNvSpPr>
          <p:nvPr>
            <p:ph type="title"/>
          </p:nvPr>
        </p:nvSpPr>
        <p:spPr>
          <a:xfrm>
            <a:off x="381000" y="914400"/>
            <a:ext cx="8382000" cy="723900"/>
          </a:xfrm>
        </p:spPr>
        <p:txBody>
          <a:bodyPr/>
          <a:lstStyle/>
          <a:p>
            <a:r>
              <a:rPr lang="en-US" altLang="en-US" sz="3600" smtClean="0"/>
              <a:t>JPEG / JFIF Information (via JPEGsnoop) </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64</a:t>
            </a:fld>
            <a:endParaRPr lang="en-US"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txBox="1">
            <a:spLocks noGrp="1"/>
          </p:cNvSpPr>
          <p:nvPr/>
        </p:nvSpPr>
        <p:spPr bwMode="auto">
          <a:xfrm>
            <a:off x="6858000" y="63246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89" tIns="45994" rIns="91989" bIns="45994" anchor="ctr"/>
          <a:lstStyle>
            <a:lvl1pPr>
              <a:defRPr sz="1200">
                <a:solidFill>
                  <a:schemeClr val="tx2"/>
                </a:solidFill>
                <a:latin typeface="Arial" panose="020B0604020202020204" pitchFamily="34" charset="0"/>
              </a:defRPr>
            </a:lvl1pPr>
            <a:lvl2pPr marL="742950" indent="-285750">
              <a:defRPr sz="1200">
                <a:solidFill>
                  <a:schemeClr val="tx2"/>
                </a:solidFill>
                <a:latin typeface="Arial" panose="020B0604020202020204" pitchFamily="34" charset="0"/>
              </a:defRPr>
            </a:lvl2pPr>
            <a:lvl3pPr marL="1143000" indent="-228600">
              <a:defRPr sz="1200">
                <a:solidFill>
                  <a:schemeClr val="tx2"/>
                </a:solidFill>
                <a:latin typeface="Arial" panose="020B0604020202020204" pitchFamily="34" charset="0"/>
              </a:defRPr>
            </a:lvl3pPr>
            <a:lvl4pPr marL="1600200" indent="-228600">
              <a:defRPr sz="1200">
                <a:solidFill>
                  <a:schemeClr val="tx2"/>
                </a:solidFill>
                <a:latin typeface="Arial" panose="020B0604020202020204" pitchFamily="34" charset="0"/>
              </a:defRPr>
            </a:lvl4pPr>
            <a:lvl5pPr marL="2057400" indent="-228600">
              <a:defRPr sz="1200">
                <a:solidFill>
                  <a:schemeClr val="tx2"/>
                </a:solidFill>
                <a:latin typeface="Arial" panose="020B0604020202020204" pitchFamily="34" charset="0"/>
              </a:defRPr>
            </a:lvl5pPr>
            <a:lvl6pPr marL="2514600" indent="-228600" algn="ctr" eaLnBrk="0" fontAlgn="base" hangingPunct="0">
              <a:spcBef>
                <a:spcPct val="0"/>
              </a:spcBef>
              <a:spcAft>
                <a:spcPct val="0"/>
              </a:spcAft>
              <a:defRPr sz="1200">
                <a:solidFill>
                  <a:schemeClr val="tx2"/>
                </a:solidFill>
                <a:latin typeface="Arial" panose="020B0604020202020204" pitchFamily="34" charset="0"/>
              </a:defRPr>
            </a:lvl6pPr>
            <a:lvl7pPr marL="2971800" indent="-228600" algn="ctr" eaLnBrk="0" fontAlgn="base" hangingPunct="0">
              <a:spcBef>
                <a:spcPct val="0"/>
              </a:spcBef>
              <a:spcAft>
                <a:spcPct val="0"/>
              </a:spcAft>
              <a:defRPr sz="1200">
                <a:solidFill>
                  <a:schemeClr val="tx2"/>
                </a:solidFill>
                <a:latin typeface="Arial" panose="020B0604020202020204" pitchFamily="34" charset="0"/>
              </a:defRPr>
            </a:lvl7pPr>
            <a:lvl8pPr marL="3429000" indent="-228600" algn="ctr" eaLnBrk="0" fontAlgn="base" hangingPunct="0">
              <a:spcBef>
                <a:spcPct val="0"/>
              </a:spcBef>
              <a:spcAft>
                <a:spcPct val="0"/>
              </a:spcAft>
              <a:defRPr sz="1200">
                <a:solidFill>
                  <a:schemeClr val="tx2"/>
                </a:solidFill>
                <a:latin typeface="Arial" panose="020B0604020202020204" pitchFamily="34" charset="0"/>
              </a:defRPr>
            </a:lvl8pPr>
            <a:lvl9pPr marL="3886200" indent="-228600" algn="ctr" eaLnBrk="0" fontAlgn="base" hangingPunct="0">
              <a:spcBef>
                <a:spcPct val="0"/>
              </a:spcBef>
              <a:spcAft>
                <a:spcPct val="0"/>
              </a:spcAft>
              <a:defRPr sz="1200">
                <a:solidFill>
                  <a:schemeClr val="tx2"/>
                </a:solidFill>
                <a:latin typeface="Arial" panose="020B0604020202020204" pitchFamily="34" charset="0"/>
              </a:defRPr>
            </a:lvl9pPr>
          </a:lstStyle>
          <a:p>
            <a:pPr algn="r"/>
            <a:fld id="{5DC30DC3-F5B5-4DA0-9A56-8359550BDDA4}" type="slidenum">
              <a:rPr lang="en-US" altLang="en-US" sz="1400">
                <a:solidFill>
                  <a:schemeClr val="tx1"/>
                </a:solidFill>
                <a:latin typeface="Times New Roman" panose="02020603050405020304" pitchFamily="18" charset="0"/>
              </a:rPr>
              <a:pPr algn="r"/>
              <a:t>65</a:t>
            </a:fld>
            <a:endParaRPr lang="en-US" altLang="en-US" sz="1400">
              <a:solidFill>
                <a:schemeClr val="tx1"/>
              </a:solidFill>
              <a:latin typeface="Times New Roman" panose="02020603050405020304" pitchFamily="18" charset="0"/>
            </a:endParaRPr>
          </a:p>
        </p:txBody>
      </p:sp>
      <p:sp>
        <p:nvSpPr>
          <p:cNvPr id="8" name="TextBox 7"/>
          <p:cNvSpPr txBox="1"/>
          <p:nvPr/>
        </p:nvSpPr>
        <p:spPr>
          <a:xfrm>
            <a:off x="381000" y="2517775"/>
            <a:ext cx="2570163" cy="2708275"/>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Huffman Table: (</a:t>
            </a:r>
            <a:r>
              <a:rPr lang="en-US" dirty="0" err="1" smtClean="0"/>
              <a:t>Dest</a:t>
            </a:r>
            <a:r>
              <a:rPr lang="en-US" dirty="0" smtClean="0"/>
              <a:t> ID: 0, Class: AC)</a:t>
            </a:r>
          </a:p>
          <a:p>
            <a:pPr>
              <a:defRPr/>
            </a:pPr>
            <a:r>
              <a:rPr lang="en-US" dirty="0" smtClean="0"/>
              <a:t>      # codes of length 01 bits:        0 (  0%)</a:t>
            </a:r>
          </a:p>
          <a:p>
            <a:pPr>
              <a:defRPr/>
            </a:pPr>
            <a:r>
              <a:rPr lang="en-US" dirty="0" smtClean="0"/>
              <a:t>      # codes of length 02 bits:  2103874 ( 53%)</a:t>
            </a:r>
          </a:p>
          <a:p>
            <a:pPr>
              <a:defRPr/>
            </a:pPr>
            <a:r>
              <a:rPr lang="en-US" dirty="0" smtClean="0"/>
              <a:t>      # codes of length 03 bits:   393151 ( 10%)</a:t>
            </a:r>
          </a:p>
          <a:p>
            <a:pPr>
              <a:defRPr/>
            </a:pPr>
            <a:r>
              <a:rPr lang="en-US" dirty="0" smtClean="0"/>
              <a:t>      # codes of length 04 bits:   712367 ( 18%)</a:t>
            </a:r>
          </a:p>
          <a:p>
            <a:pPr>
              <a:defRPr/>
            </a:pPr>
            <a:r>
              <a:rPr lang="en-US" dirty="0" smtClean="0"/>
              <a:t>      # codes of length 05 bits:   368952 (  9%)</a:t>
            </a:r>
          </a:p>
          <a:p>
            <a:pPr>
              <a:defRPr/>
            </a:pPr>
            <a:r>
              <a:rPr lang="en-US" dirty="0" smtClean="0"/>
              <a:t>      # codes of length 06 bits:   148211 (  4%)</a:t>
            </a:r>
          </a:p>
          <a:p>
            <a:pPr>
              <a:defRPr/>
            </a:pPr>
            <a:r>
              <a:rPr lang="en-US" dirty="0" smtClean="0"/>
              <a:t>      # codes of length 07 bits:   116694 (  3%)</a:t>
            </a:r>
          </a:p>
          <a:p>
            <a:pPr>
              <a:defRPr/>
            </a:pPr>
            <a:r>
              <a:rPr lang="en-US" dirty="0" smtClean="0"/>
              <a:t>      # codes of length 08 bits:    52460 (  1%)</a:t>
            </a:r>
          </a:p>
          <a:p>
            <a:pPr>
              <a:defRPr/>
            </a:pPr>
            <a:r>
              <a:rPr lang="en-US" dirty="0" smtClean="0"/>
              <a:t>      # codes of length 09 bits:    49772 (  1%)</a:t>
            </a:r>
          </a:p>
          <a:p>
            <a:pPr>
              <a:defRPr/>
            </a:pPr>
            <a:r>
              <a:rPr lang="en-US" dirty="0" smtClean="0"/>
              <a:t>      # codes of length 10 bits:    19533 (  0%)</a:t>
            </a:r>
          </a:p>
          <a:p>
            <a:pPr>
              <a:defRPr/>
            </a:pPr>
            <a:r>
              <a:rPr lang="en-US" dirty="0" smtClean="0"/>
              <a:t>      # codes of length 11 bits:     2118 (  0%)</a:t>
            </a:r>
          </a:p>
          <a:p>
            <a:pPr>
              <a:defRPr/>
            </a:pPr>
            <a:r>
              <a:rPr lang="en-US" dirty="0" smtClean="0"/>
              <a:t>      # codes of length 12 bits:     2566 (  0%)</a:t>
            </a:r>
          </a:p>
          <a:p>
            <a:pPr>
              <a:defRPr/>
            </a:pPr>
            <a:r>
              <a:rPr lang="en-US" dirty="0" smtClean="0"/>
              <a:t>      # codes of length 13 bits:      726 (  0%)</a:t>
            </a:r>
          </a:p>
          <a:p>
            <a:pPr>
              <a:defRPr/>
            </a:pPr>
            <a:r>
              <a:rPr lang="en-US" dirty="0" smtClean="0"/>
              <a:t>      # codes of length 14 bits:      367 (  0%)</a:t>
            </a:r>
          </a:p>
          <a:p>
            <a:pPr>
              <a:defRPr/>
            </a:pPr>
            <a:r>
              <a:rPr lang="en-US" dirty="0" smtClean="0"/>
              <a:t>      # codes of length 15 bits:       24 (  0%)</a:t>
            </a:r>
          </a:p>
          <a:p>
            <a:pPr>
              <a:defRPr/>
            </a:pPr>
            <a:r>
              <a:rPr lang="en-US" dirty="0" smtClean="0"/>
              <a:t>      # codes of length 16 bits:     1861 (  0%)</a:t>
            </a:r>
          </a:p>
        </p:txBody>
      </p:sp>
      <p:sp>
        <p:nvSpPr>
          <p:cNvPr id="9" name="TextBox 8"/>
          <p:cNvSpPr txBox="1"/>
          <p:nvPr/>
        </p:nvSpPr>
        <p:spPr>
          <a:xfrm>
            <a:off x="3265488" y="2517775"/>
            <a:ext cx="2538412" cy="2708275"/>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      Huffman Table: (</a:t>
            </a:r>
            <a:r>
              <a:rPr lang="en-US" dirty="0" err="1" smtClean="0"/>
              <a:t>Dest</a:t>
            </a:r>
            <a:r>
              <a:rPr lang="en-US" dirty="0" smtClean="0"/>
              <a:t> ID: 1, Class: AC)</a:t>
            </a:r>
          </a:p>
          <a:p>
            <a:pPr>
              <a:defRPr/>
            </a:pPr>
            <a:r>
              <a:rPr lang="en-US" dirty="0" smtClean="0"/>
              <a:t>      # codes of length 01 bits:        0 (  0%)</a:t>
            </a:r>
          </a:p>
          <a:p>
            <a:pPr>
              <a:defRPr/>
            </a:pPr>
            <a:r>
              <a:rPr lang="en-US" dirty="0" smtClean="0"/>
              <a:t>      # codes of length 02 bits:   580346 ( 62%)</a:t>
            </a:r>
          </a:p>
          <a:p>
            <a:pPr>
              <a:defRPr/>
            </a:pPr>
            <a:r>
              <a:rPr lang="en-US" dirty="0" smtClean="0"/>
              <a:t>      # codes of length 03 bits:   209085 ( 22%)</a:t>
            </a:r>
          </a:p>
          <a:p>
            <a:pPr>
              <a:defRPr/>
            </a:pPr>
            <a:r>
              <a:rPr lang="en-US" dirty="0" smtClean="0"/>
              <a:t>      # codes of length 04 bits:    25344 (  3%)</a:t>
            </a:r>
          </a:p>
          <a:p>
            <a:pPr>
              <a:defRPr/>
            </a:pPr>
            <a:r>
              <a:rPr lang="en-US" dirty="0" smtClean="0"/>
              <a:t>      # codes of length 05 bits:    50682 (  5%)</a:t>
            </a:r>
          </a:p>
          <a:p>
            <a:pPr>
              <a:defRPr/>
            </a:pPr>
            <a:r>
              <a:rPr lang="en-US" dirty="0" smtClean="0"/>
              <a:t>      # codes of length 06 bits:    50395 (  5%)</a:t>
            </a:r>
          </a:p>
          <a:p>
            <a:pPr>
              <a:defRPr/>
            </a:pPr>
            <a:r>
              <a:rPr lang="en-US" dirty="0" smtClean="0"/>
              <a:t>      # codes of length 07 bits:    10862 (  1%)</a:t>
            </a:r>
          </a:p>
          <a:p>
            <a:pPr>
              <a:defRPr/>
            </a:pPr>
            <a:r>
              <a:rPr lang="en-US" dirty="0" smtClean="0"/>
              <a:t>      # codes of length 08 bits:     2482 (  0%)</a:t>
            </a:r>
          </a:p>
          <a:p>
            <a:pPr>
              <a:defRPr/>
            </a:pPr>
            <a:r>
              <a:rPr lang="en-US" dirty="0" smtClean="0"/>
              <a:t>      # codes of length 09 bits:     2378 (  0%)</a:t>
            </a:r>
          </a:p>
          <a:p>
            <a:pPr>
              <a:defRPr/>
            </a:pPr>
            <a:r>
              <a:rPr lang="en-US" dirty="0" smtClean="0"/>
              <a:t>      # codes of length 10 bits:      941 (  0%)</a:t>
            </a:r>
          </a:p>
          <a:p>
            <a:pPr>
              <a:defRPr/>
            </a:pPr>
            <a:r>
              <a:rPr lang="en-US" dirty="0" smtClean="0"/>
              <a:t>      # codes of length 11 bits:      273 (  0%)</a:t>
            </a:r>
          </a:p>
          <a:p>
            <a:pPr>
              <a:defRPr/>
            </a:pPr>
            <a:r>
              <a:rPr lang="en-US" dirty="0" smtClean="0"/>
              <a:t>      # codes of length 12 bits:        0 (  0%)</a:t>
            </a:r>
          </a:p>
          <a:p>
            <a:pPr>
              <a:defRPr/>
            </a:pPr>
            <a:r>
              <a:rPr lang="en-US" dirty="0" smtClean="0"/>
              <a:t>      # codes of length 13 bits:        1 (  0%)</a:t>
            </a:r>
          </a:p>
          <a:p>
            <a:pPr>
              <a:defRPr/>
            </a:pPr>
            <a:r>
              <a:rPr lang="en-US" dirty="0" smtClean="0"/>
              <a:t>      # codes of length 14 bits:        0 (  0%)</a:t>
            </a:r>
          </a:p>
          <a:p>
            <a:pPr>
              <a:defRPr/>
            </a:pPr>
            <a:r>
              <a:rPr lang="en-US" dirty="0" smtClean="0"/>
              <a:t>      # codes of length 15 bits:        0 (  0%)</a:t>
            </a:r>
          </a:p>
          <a:p>
            <a:pPr>
              <a:defRPr/>
            </a:pPr>
            <a:r>
              <a:rPr lang="en-US" dirty="0" smtClean="0"/>
              <a:t>      # codes of length 16 bits:        0 (  0%)   </a:t>
            </a:r>
            <a:endParaRPr lang="en-US" dirty="0"/>
          </a:p>
        </p:txBody>
      </p:sp>
      <p:sp>
        <p:nvSpPr>
          <p:cNvPr id="10" name="TextBox 9"/>
          <p:cNvSpPr txBox="1"/>
          <p:nvPr/>
        </p:nvSpPr>
        <p:spPr>
          <a:xfrm>
            <a:off x="6119813" y="2209800"/>
            <a:ext cx="2643187" cy="3324225"/>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r>
              <a:rPr lang="en-US" dirty="0" smtClean="0"/>
              <a:t>YCC clipping in DC:</a:t>
            </a:r>
          </a:p>
          <a:p>
            <a:pPr>
              <a:defRPr/>
            </a:pPr>
            <a:r>
              <a:rPr lang="es-ES" dirty="0" smtClean="0"/>
              <a:t>    Y  </a:t>
            </a:r>
            <a:r>
              <a:rPr lang="es-ES" dirty="0" err="1" smtClean="0"/>
              <a:t>component</a:t>
            </a:r>
            <a:r>
              <a:rPr lang="es-ES" dirty="0" smtClean="0"/>
              <a:t>: [&lt;0=    0] [&gt;255=    0]</a:t>
            </a:r>
          </a:p>
          <a:p>
            <a:pPr>
              <a:defRPr/>
            </a:pPr>
            <a:r>
              <a:rPr lang="en-US" dirty="0" smtClean="0"/>
              <a:t>    </a:t>
            </a:r>
            <a:r>
              <a:rPr lang="en-US" dirty="0" err="1" smtClean="0"/>
              <a:t>Cb</a:t>
            </a:r>
            <a:r>
              <a:rPr lang="en-US" dirty="0" smtClean="0"/>
              <a:t> component: [&lt;0=    0] [&gt;255=    0]</a:t>
            </a:r>
          </a:p>
          <a:p>
            <a:pPr>
              <a:defRPr/>
            </a:pPr>
            <a:r>
              <a:rPr lang="en-US" dirty="0" smtClean="0"/>
              <a:t>    Cr component: [&lt;0=    0] [&gt;255=    0]</a:t>
            </a:r>
          </a:p>
          <a:p>
            <a:pPr>
              <a:defRPr/>
            </a:pPr>
            <a:endParaRPr lang="en-US" dirty="0" smtClean="0"/>
          </a:p>
          <a:p>
            <a:pPr>
              <a:defRPr/>
            </a:pPr>
            <a:r>
              <a:rPr lang="en-US" dirty="0" smtClean="0"/>
              <a:t>  RGB clipping in DC:</a:t>
            </a:r>
          </a:p>
          <a:p>
            <a:pPr>
              <a:defRPr/>
            </a:pPr>
            <a:r>
              <a:rPr lang="pt-BR" dirty="0" smtClean="0"/>
              <a:t>    R  component: [&lt;0=    0] [&gt;255=    0]</a:t>
            </a:r>
          </a:p>
          <a:p>
            <a:pPr>
              <a:defRPr/>
            </a:pPr>
            <a:r>
              <a:rPr lang="en-US" dirty="0" smtClean="0"/>
              <a:t>    G  component: [&lt;0=    0] [&gt;255=    0]</a:t>
            </a:r>
          </a:p>
          <a:p>
            <a:pPr>
              <a:defRPr/>
            </a:pPr>
            <a:r>
              <a:rPr lang="en-US" dirty="0" smtClean="0"/>
              <a:t>    B  component: [&lt;0=    0] [&gt;255=    0]</a:t>
            </a:r>
          </a:p>
          <a:p>
            <a:pPr>
              <a:defRPr/>
            </a:pPr>
            <a:endParaRPr lang="en-US" dirty="0" smtClean="0"/>
          </a:p>
          <a:p>
            <a:pPr>
              <a:defRPr/>
            </a:pPr>
            <a:r>
              <a:rPr lang="en-US" dirty="0" smtClean="0"/>
              <a:t>  Average Pixel Luminance (Y):</a:t>
            </a:r>
          </a:p>
          <a:p>
            <a:pPr>
              <a:defRPr/>
            </a:pPr>
            <a:r>
              <a:rPr lang="en-US" dirty="0" smtClean="0"/>
              <a:t>    Y=[ 86] (range: 0..255)</a:t>
            </a:r>
          </a:p>
          <a:p>
            <a:pPr>
              <a:defRPr/>
            </a:pPr>
            <a:endParaRPr lang="en-US" dirty="0" smtClean="0"/>
          </a:p>
          <a:p>
            <a:pPr>
              <a:defRPr/>
            </a:pPr>
            <a:r>
              <a:rPr lang="en-US" dirty="0" smtClean="0"/>
              <a:t>  Brightest Pixel Search:</a:t>
            </a:r>
          </a:p>
          <a:p>
            <a:pPr>
              <a:defRPr/>
            </a:pPr>
            <a:r>
              <a:rPr lang="en-US" dirty="0" smtClean="0"/>
              <a:t>    YCC=[ 1016,    0,    0] </a:t>
            </a:r>
          </a:p>
          <a:p>
            <a:pPr>
              <a:defRPr/>
            </a:pPr>
            <a:r>
              <a:rPr lang="en-US" dirty="0" smtClean="0"/>
              <a:t>    RGB=[255,255,255] @ MCU[ 94,  1]</a:t>
            </a:r>
          </a:p>
          <a:p>
            <a:pPr>
              <a:defRPr/>
            </a:pPr>
            <a:endParaRPr lang="en-US" dirty="0" smtClean="0"/>
          </a:p>
          <a:p>
            <a:pPr>
              <a:defRPr/>
            </a:pPr>
            <a:r>
              <a:rPr lang="en-US" dirty="0" smtClean="0"/>
              <a:t>  Finished Decoding SCAN Data</a:t>
            </a:r>
          </a:p>
          <a:p>
            <a:pPr>
              <a:defRPr/>
            </a:pPr>
            <a:r>
              <a:rPr lang="en-US" dirty="0" smtClean="0"/>
              <a:t>    Number of RESTART markers decoded: 323</a:t>
            </a:r>
          </a:p>
          <a:p>
            <a:pPr>
              <a:defRPr/>
            </a:pPr>
            <a:r>
              <a:rPr lang="en-US" dirty="0" smtClean="0"/>
              <a:t>    Next position in scan buffer: </a:t>
            </a:r>
          </a:p>
          <a:p>
            <a:pPr>
              <a:defRPr/>
            </a:pPr>
            <a:r>
              <a:rPr lang="en-US" dirty="0" smtClean="0"/>
              <a:t>        Offset 0x00302B75.1</a:t>
            </a:r>
          </a:p>
        </p:txBody>
      </p:sp>
      <p:sp>
        <p:nvSpPr>
          <p:cNvPr id="37896" name="Title 1"/>
          <p:cNvSpPr>
            <a:spLocks noGrp="1"/>
          </p:cNvSpPr>
          <p:nvPr>
            <p:ph type="title"/>
          </p:nvPr>
        </p:nvSpPr>
        <p:spPr>
          <a:xfrm>
            <a:off x="381000" y="914400"/>
            <a:ext cx="8382000" cy="723900"/>
          </a:xfrm>
        </p:spPr>
        <p:txBody>
          <a:bodyPr/>
          <a:lstStyle/>
          <a:p>
            <a:r>
              <a:rPr lang="en-US" altLang="en-US" sz="3600" smtClean="0"/>
              <a:t>JPEG / JFIF Information (via JPEGsnoop) </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11"/>
          </p:nvPr>
        </p:nvSpPr>
        <p:spPr/>
        <p:txBody>
          <a:bodyPr/>
          <a:lstStyle/>
          <a:p>
            <a:fld id="{3BCB7CF1-DE96-44F3-87F8-86C732AEF3D8}" type="slidenum">
              <a:rPr lang="en-US" altLang="en-US" smtClean="0"/>
              <a:pPr/>
              <a:t>65</a:t>
            </a:fld>
            <a:endParaRPr lang="en-US"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600" y="1828800"/>
            <a:ext cx="5111750" cy="3940175"/>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wrap="none">
            <a:spAutoFit/>
          </a:bodyPr>
          <a:lstStyle>
            <a:defPPr>
              <a:defRPr lang="en-US"/>
            </a:defPPr>
            <a:lvl1pPr algn="l">
              <a:defRPr sz="1000">
                <a:latin typeface="+mj-lt"/>
              </a:defRPr>
            </a:lvl1pPr>
          </a:lstStyle>
          <a:p>
            <a:pPr>
              <a:defRPr/>
            </a:pPr>
            <a:endParaRPr lang="en-US" dirty="0" smtClean="0"/>
          </a:p>
          <a:p>
            <a:pPr>
              <a:defRPr/>
            </a:pPr>
            <a:r>
              <a:rPr lang="en-US" dirty="0" smtClean="0"/>
              <a:t>*** Marker: EOI (End of Image) (xFFD9) ***</a:t>
            </a:r>
          </a:p>
          <a:p>
            <a:pPr>
              <a:defRPr/>
            </a:pPr>
            <a:r>
              <a:rPr lang="en-US" dirty="0" smtClean="0"/>
              <a:t>  OFFSET: 0x00302B77</a:t>
            </a:r>
          </a:p>
          <a:p>
            <a:pPr>
              <a:defRPr/>
            </a:pPr>
            <a:endParaRPr lang="en-US" dirty="0" smtClean="0"/>
          </a:p>
          <a:p>
            <a:pPr>
              <a:defRPr/>
            </a:pPr>
            <a:r>
              <a:rPr lang="en-US" dirty="0" smtClean="0"/>
              <a:t>*** Searching Compression Signatures ***</a:t>
            </a:r>
          </a:p>
          <a:p>
            <a:pPr>
              <a:defRPr/>
            </a:pPr>
            <a:endParaRPr lang="en-US" dirty="0" smtClean="0"/>
          </a:p>
          <a:p>
            <a:pPr>
              <a:defRPr/>
            </a:pPr>
            <a:r>
              <a:rPr lang="en-US" dirty="0" smtClean="0"/>
              <a:t>  Signature:		0166B0BC0B82C8233430BF67FA31C829</a:t>
            </a:r>
          </a:p>
          <a:p>
            <a:pPr>
              <a:defRPr/>
            </a:pPr>
            <a:r>
              <a:rPr lang="en-US" dirty="0" smtClean="0"/>
              <a:t>  Signature (Rotated):	0166B0BC0B82C8233430BF67FA31C829</a:t>
            </a:r>
          </a:p>
          <a:p>
            <a:pPr>
              <a:defRPr/>
            </a:pPr>
            <a:r>
              <a:rPr lang="en-US" dirty="0" smtClean="0"/>
              <a:t>  File Offset:		0 bytes</a:t>
            </a:r>
          </a:p>
          <a:p>
            <a:pPr>
              <a:defRPr/>
            </a:pPr>
            <a:r>
              <a:rPr lang="en-US" dirty="0" smtClean="0"/>
              <a:t>  Chroma subsampling:	1x1</a:t>
            </a:r>
          </a:p>
          <a:p>
            <a:pPr>
              <a:defRPr/>
            </a:pPr>
            <a:r>
              <a:rPr lang="en-US" dirty="0" smtClean="0"/>
              <a:t>  EXIF Make/Model:	NONE</a:t>
            </a:r>
          </a:p>
          <a:p>
            <a:pPr>
              <a:defRPr/>
            </a:pPr>
            <a:r>
              <a:rPr lang="en-US" dirty="0" smtClean="0"/>
              <a:t>  EXIF </a:t>
            </a:r>
            <a:r>
              <a:rPr lang="en-US" dirty="0" err="1" smtClean="0"/>
              <a:t>Makernotes</a:t>
            </a:r>
            <a:r>
              <a:rPr lang="en-US" dirty="0" smtClean="0"/>
              <a:t>:	NONE</a:t>
            </a:r>
          </a:p>
          <a:p>
            <a:pPr>
              <a:defRPr/>
            </a:pPr>
            <a:r>
              <a:rPr lang="en-US" dirty="0" smtClean="0"/>
              <a:t>  EXIF Software:		NONE</a:t>
            </a:r>
          </a:p>
          <a:p>
            <a:pPr>
              <a:defRPr/>
            </a:pPr>
            <a:endParaRPr lang="en-US" dirty="0" smtClean="0"/>
          </a:p>
          <a:p>
            <a:pPr>
              <a:defRPr/>
            </a:pPr>
            <a:r>
              <a:rPr lang="en-US" dirty="0" smtClean="0"/>
              <a:t>    Searching Compression Signatures: (3327 built-in, 0 user(*) )</a:t>
            </a:r>
          </a:p>
          <a:p>
            <a:pPr>
              <a:defRPr/>
            </a:pPr>
            <a:endParaRPr lang="en-US" dirty="0" smtClean="0"/>
          </a:p>
          <a:p>
            <a:pPr>
              <a:defRPr/>
            </a:pPr>
            <a:r>
              <a:rPr lang="en-US" dirty="0" smtClean="0"/>
              <a:t>          </a:t>
            </a:r>
            <a:r>
              <a:rPr lang="en-US" dirty="0" err="1" smtClean="0"/>
              <a:t>EXIF.Make</a:t>
            </a:r>
            <a:r>
              <a:rPr lang="en-US" dirty="0" smtClean="0"/>
              <a:t> / Software        </a:t>
            </a:r>
            <a:r>
              <a:rPr lang="en-US" dirty="0" err="1" smtClean="0"/>
              <a:t>EXIF.Model</a:t>
            </a:r>
            <a:r>
              <a:rPr lang="en-US" dirty="0" smtClean="0"/>
              <a:t>                            Quality           </a:t>
            </a:r>
            <a:r>
              <a:rPr lang="en-US" dirty="0" err="1" smtClean="0"/>
              <a:t>Subsamp</a:t>
            </a:r>
            <a:r>
              <a:rPr lang="en-US" dirty="0" smtClean="0"/>
              <a:t> Match?</a:t>
            </a:r>
          </a:p>
          <a:p>
            <a:pPr>
              <a:defRPr/>
            </a:pPr>
            <a:r>
              <a:rPr lang="en-US" dirty="0" smtClean="0"/>
              <a:t>          -------------------------   -----------------------------------   ----------------  --------------</a:t>
            </a:r>
          </a:p>
          <a:p>
            <a:pPr>
              <a:defRPr/>
            </a:pPr>
            <a:r>
              <a:rPr lang="en-US" dirty="0" smtClean="0"/>
              <a:t>          SW :[Adobe Photoshop]                                                [Save As 10]                  </a:t>
            </a:r>
          </a:p>
          <a:p>
            <a:pPr>
              <a:defRPr/>
            </a:pPr>
            <a:endParaRPr lang="en-US" dirty="0" smtClean="0"/>
          </a:p>
          <a:p>
            <a:pPr>
              <a:defRPr/>
            </a:pPr>
            <a:r>
              <a:rPr lang="en-US" dirty="0" smtClean="0"/>
              <a:t>    Based on the analysis of compression characteristics and EXIF metadata:</a:t>
            </a:r>
          </a:p>
          <a:p>
            <a:pPr>
              <a:defRPr/>
            </a:pPr>
            <a:endParaRPr lang="en-US" dirty="0" smtClean="0"/>
          </a:p>
          <a:p>
            <a:pPr>
              <a:defRPr/>
            </a:pPr>
            <a:r>
              <a:rPr lang="en-US" dirty="0" smtClean="0"/>
              <a:t>    ASSESSMENT: Class 1 - Image is processed/edited</a:t>
            </a:r>
          </a:p>
          <a:p>
            <a:pPr>
              <a:defRPr/>
            </a:pPr>
            <a:endParaRPr lang="en-US" dirty="0" smtClean="0"/>
          </a:p>
          <a:p>
            <a:pPr>
              <a:defRPr/>
            </a:pPr>
            <a:r>
              <a:rPr lang="en-US" dirty="0" smtClean="0"/>
              <a:t>Position Marked @ MCU=[ 177,  52](0,0) YCC=[ -468,  -60,   30]</a:t>
            </a:r>
          </a:p>
        </p:txBody>
      </p:sp>
      <p:sp>
        <p:nvSpPr>
          <p:cNvPr id="38918" name="Title 1"/>
          <p:cNvSpPr>
            <a:spLocks noGrp="1"/>
          </p:cNvSpPr>
          <p:nvPr>
            <p:ph type="title"/>
          </p:nvPr>
        </p:nvSpPr>
        <p:spPr>
          <a:xfrm>
            <a:off x="381000" y="914400"/>
            <a:ext cx="8382000" cy="723900"/>
          </a:xfrm>
        </p:spPr>
        <p:txBody>
          <a:bodyPr/>
          <a:lstStyle/>
          <a:p>
            <a:r>
              <a:rPr lang="en-US" altLang="en-US" sz="3600" smtClean="0"/>
              <a:t>JPEG / JFIF Information (via JPEGsnoop) </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1"/>
          </p:nvPr>
        </p:nvSpPr>
        <p:spPr/>
        <p:txBody>
          <a:bodyPr/>
          <a:lstStyle/>
          <a:p>
            <a:fld id="{3BCB7CF1-DE96-44F3-87F8-86C732AEF3D8}" type="slidenum">
              <a:rPr lang="en-US" altLang="en-US" smtClean="0"/>
              <a:pPr/>
              <a:t>66</a:t>
            </a:fld>
            <a:endParaRPr lang="en-US"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38200" y="1257300"/>
            <a:ext cx="7086600" cy="723900"/>
          </a:xfrm>
        </p:spPr>
        <p:txBody>
          <a:bodyPr/>
          <a:lstStyle/>
          <a:p>
            <a:r>
              <a:rPr lang="en-US" altLang="en-US" smtClean="0"/>
              <a:t>JPEG Baseline Process</a:t>
            </a:r>
          </a:p>
        </p:txBody>
      </p:sp>
      <p:sp>
        <p:nvSpPr>
          <p:cNvPr id="9219" name="Content Placeholder 2"/>
          <p:cNvSpPr>
            <a:spLocks noGrp="1"/>
          </p:cNvSpPr>
          <p:nvPr>
            <p:ph idx="1"/>
          </p:nvPr>
        </p:nvSpPr>
        <p:spPr>
          <a:xfrm>
            <a:off x="838200" y="2286000"/>
            <a:ext cx="7696200" cy="3124200"/>
          </a:xfrm>
        </p:spPr>
        <p:txBody>
          <a:bodyPr/>
          <a:lstStyle/>
          <a:p>
            <a:r>
              <a:rPr lang="en-US" altLang="en-US" sz="2400" smtClean="0">
                <a:cs typeface="Arial" panose="020B0604020202020204" pitchFamily="34" charset="0"/>
              </a:rPr>
              <a:t>DCT-based process</a:t>
            </a:r>
          </a:p>
          <a:p>
            <a:r>
              <a:rPr lang="en-US" altLang="en-US" sz="2400" smtClean="0">
                <a:cs typeface="Arial" panose="020B0604020202020204" pitchFamily="34" charset="0"/>
              </a:rPr>
              <a:t>Source image: 8-bit samples within each component</a:t>
            </a:r>
          </a:p>
          <a:p>
            <a:r>
              <a:rPr lang="en-US" altLang="en-US" sz="2400" smtClean="0">
                <a:cs typeface="Arial" panose="020B0604020202020204" pitchFamily="34" charset="0"/>
              </a:rPr>
              <a:t>Sequential</a:t>
            </a:r>
          </a:p>
          <a:p>
            <a:r>
              <a:rPr lang="en-US" altLang="en-US" sz="2400" smtClean="0">
                <a:cs typeface="Arial" panose="020B0604020202020204" pitchFamily="34" charset="0"/>
              </a:rPr>
              <a:t>Huffman coding: 2 AC and 2 DC tables</a:t>
            </a:r>
          </a:p>
          <a:p>
            <a:r>
              <a:rPr lang="en-US" altLang="en-US" sz="2400" smtClean="0">
                <a:cs typeface="Arial" panose="020B0604020202020204" pitchFamily="34" charset="0"/>
              </a:rPr>
              <a:t>Decoders process scans with 1, 2, 3, or 4 components</a:t>
            </a:r>
          </a:p>
          <a:p>
            <a:r>
              <a:rPr lang="en-US" altLang="en-US" sz="2400" smtClean="0">
                <a:cs typeface="Arial" panose="020B0604020202020204" pitchFamily="34" charset="0"/>
              </a:rPr>
              <a:t>Interleaved and non-interleaved scans</a:t>
            </a:r>
          </a:p>
        </p:txBody>
      </p:sp>
      <p:sp>
        <p:nvSpPr>
          <p:cNvPr id="2" name="Date Placeholder 1"/>
          <p:cNvSpPr>
            <a:spLocks noGrp="1"/>
          </p:cNvSpPr>
          <p:nvPr>
            <p:ph type="dt" sz="half" idx="10"/>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11"/>
          </p:nvPr>
        </p:nvSpPr>
        <p:spPr/>
        <p:txBody>
          <a:bodyPr/>
          <a:lstStyle/>
          <a:p>
            <a:fld id="{3BCB7CF1-DE96-44F3-87F8-86C732AEF3D8}" type="slidenum">
              <a:rPr lang="en-US" altLang="en-US" smtClean="0"/>
              <a:pPr/>
              <a:t>7</a:t>
            </a:fld>
            <a:endParaRPr lang="en-US"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7772400" cy="723900"/>
          </a:xfrm>
        </p:spPr>
        <p:txBody>
          <a:bodyPr/>
          <a:lstStyle/>
          <a:p>
            <a:r>
              <a:rPr lang="en-US" dirty="0" smtClean="0"/>
              <a:t>Entropy Encoding</a:t>
            </a:r>
            <a:endParaRPr lang="en-US" dirty="0"/>
          </a:p>
        </p:txBody>
      </p:sp>
      <p:sp>
        <p:nvSpPr>
          <p:cNvPr id="10" name="Content Placeholder 2"/>
          <p:cNvSpPr txBox="1">
            <a:spLocks/>
          </p:cNvSpPr>
          <p:nvPr/>
        </p:nvSpPr>
        <p:spPr bwMode="auto">
          <a:xfrm>
            <a:off x="400050" y="1752600"/>
            <a:ext cx="8382000" cy="430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a:spcBef>
                <a:spcPts val="0"/>
              </a:spcBef>
              <a:spcAft>
                <a:spcPts val="1200"/>
              </a:spcAft>
            </a:pPr>
            <a:r>
              <a:rPr lang="en-US" sz="2000" kern="0" dirty="0" smtClean="0">
                <a:latin typeface="+mj-lt"/>
              </a:rPr>
              <a:t>Set </a:t>
            </a:r>
            <a:r>
              <a:rPr lang="en-US" sz="2000" i="1" kern="0" dirty="0" smtClean="0">
                <a:latin typeface="+mj-lt"/>
              </a:rPr>
              <a:t>A </a:t>
            </a:r>
            <a:r>
              <a:rPr lang="en-US" sz="2000" kern="0" dirty="0" smtClean="0">
                <a:latin typeface="+mj-lt"/>
              </a:rPr>
              <a:t>= {</a:t>
            </a:r>
            <a:r>
              <a:rPr lang="en-US" sz="2000" i="1" kern="0" dirty="0" smtClean="0">
                <a:latin typeface="+mj-lt"/>
              </a:rPr>
              <a:t>s</a:t>
            </a:r>
            <a:r>
              <a:rPr lang="en-US" sz="2000" kern="0" baseline="-25000" dirty="0" smtClean="0">
                <a:latin typeface="+mj-lt"/>
              </a:rPr>
              <a:t>1</a:t>
            </a:r>
            <a:r>
              <a:rPr lang="en-US" sz="2000" kern="0" dirty="0" smtClean="0">
                <a:latin typeface="+mj-lt"/>
              </a:rPr>
              <a:t>, …, </a:t>
            </a:r>
            <a:r>
              <a:rPr lang="en-US" sz="2000" i="1" kern="0" dirty="0" err="1" smtClean="0">
                <a:latin typeface="+mj-lt"/>
              </a:rPr>
              <a:t>s</a:t>
            </a:r>
            <a:r>
              <a:rPr lang="en-US" sz="2000" i="1" kern="0" baseline="-25000" dirty="0" err="1" smtClean="0">
                <a:latin typeface="+mj-lt"/>
              </a:rPr>
              <a:t>N</a:t>
            </a:r>
            <a:r>
              <a:rPr lang="en-US" sz="2000" kern="0" dirty="0" smtClean="0">
                <a:latin typeface="+mj-lt"/>
              </a:rPr>
              <a:t>} is called an </a:t>
            </a:r>
            <a:r>
              <a:rPr lang="en-US" sz="2000" b="1" kern="0" dirty="0" smtClean="0">
                <a:latin typeface="+mj-lt"/>
              </a:rPr>
              <a:t>alphabet</a:t>
            </a:r>
            <a:r>
              <a:rPr lang="en-US" sz="2000" kern="0" dirty="0" smtClean="0">
                <a:latin typeface="+mj-lt"/>
              </a:rPr>
              <a:t>.</a:t>
            </a:r>
          </a:p>
          <a:p>
            <a:pPr>
              <a:spcBef>
                <a:spcPts val="0"/>
              </a:spcBef>
              <a:spcAft>
                <a:spcPts val="1200"/>
              </a:spcAft>
            </a:pPr>
            <a:r>
              <a:rPr lang="en-US" sz="2000" kern="0" dirty="0" smtClean="0">
                <a:latin typeface="+mj-lt"/>
              </a:rPr>
              <a:t>Each </a:t>
            </a:r>
            <a:r>
              <a:rPr lang="en-US" sz="2000" i="1" kern="0" dirty="0" err="1" smtClean="0">
                <a:latin typeface="+mj-lt"/>
              </a:rPr>
              <a:t>s</a:t>
            </a:r>
            <a:r>
              <a:rPr lang="en-US" sz="2000" i="1" kern="0" baseline="-25000" dirty="0" err="1" smtClean="0">
                <a:latin typeface="+mj-lt"/>
              </a:rPr>
              <a:t>i</a:t>
            </a:r>
            <a:r>
              <a:rPr lang="en-US" sz="2000" kern="0" dirty="0" smtClean="0">
                <a:latin typeface="+mj-lt"/>
              </a:rPr>
              <a:t> </a:t>
            </a:r>
            <a:r>
              <a:rPr lang="en-US" sz="2000" kern="0" dirty="0" smtClean="0">
                <a:latin typeface="+mj-lt"/>
                <a:sym typeface="Symbol" panose="05050102010706020507" pitchFamily="18" charset="2"/>
              </a:rPr>
              <a:t> </a:t>
            </a:r>
            <a:r>
              <a:rPr lang="en-US" sz="2000" i="1" kern="0" dirty="0" smtClean="0">
                <a:latin typeface="+mj-lt"/>
                <a:sym typeface="Symbol" panose="05050102010706020507" pitchFamily="18" charset="2"/>
              </a:rPr>
              <a:t>A</a:t>
            </a:r>
            <a:r>
              <a:rPr lang="en-US" sz="2000" kern="0" dirty="0" smtClean="0">
                <a:latin typeface="+mj-lt"/>
                <a:sym typeface="Symbol" panose="05050102010706020507" pitchFamily="18" charset="2"/>
              </a:rPr>
              <a:t> is called a </a:t>
            </a:r>
            <a:r>
              <a:rPr lang="en-US" sz="2000" b="1" kern="0" dirty="0" smtClean="0">
                <a:latin typeface="+mj-lt"/>
                <a:sym typeface="Symbol" panose="05050102010706020507" pitchFamily="18" charset="2"/>
              </a:rPr>
              <a:t>symbol</a:t>
            </a:r>
            <a:r>
              <a:rPr lang="en-US" sz="2000" kern="0" dirty="0">
                <a:latin typeface="+mj-lt"/>
                <a:sym typeface="Symbol" panose="05050102010706020507" pitchFamily="18" charset="2"/>
              </a:rPr>
              <a:t>.</a:t>
            </a:r>
            <a:endParaRPr lang="en-US" sz="2000" kern="0" dirty="0" smtClean="0">
              <a:latin typeface="+mj-lt"/>
            </a:endParaRPr>
          </a:p>
          <a:p>
            <a:pPr>
              <a:spcBef>
                <a:spcPts val="0"/>
              </a:spcBef>
              <a:spcAft>
                <a:spcPts val="1200"/>
              </a:spcAft>
            </a:pPr>
            <a:r>
              <a:rPr lang="en-US" sz="2000" kern="0" dirty="0" smtClean="0">
                <a:latin typeface="+mj-lt"/>
              </a:rPr>
              <a:t>A </a:t>
            </a:r>
            <a:r>
              <a:rPr lang="en-US" sz="2000" b="1" kern="0" dirty="0" smtClean="0">
                <a:latin typeface="+mj-lt"/>
              </a:rPr>
              <a:t>string</a:t>
            </a:r>
            <a:r>
              <a:rPr lang="en-US" sz="2000" kern="0" dirty="0" smtClean="0">
                <a:latin typeface="+mj-lt"/>
              </a:rPr>
              <a:t> over the alphabet is a sequence of symbols, </a:t>
            </a:r>
            <a:r>
              <a:rPr lang="en-US" sz="2000" i="1" kern="0" dirty="0" smtClean="0">
                <a:latin typeface="+mj-lt"/>
              </a:rPr>
              <a:t>e.g.</a:t>
            </a:r>
          </a:p>
          <a:p>
            <a:pPr>
              <a:spcBef>
                <a:spcPts val="0"/>
              </a:spcBef>
              <a:spcAft>
                <a:spcPts val="1200"/>
              </a:spcAft>
            </a:pPr>
            <a:r>
              <a:rPr lang="en-US" sz="2000" i="1" kern="0" dirty="0" smtClean="0">
                <a:latin typeface="+mj-lt"/>
              </a:rPr>
              <a:t>s</a:t>
            </a:r>
            <a:r>
              <a:rPr lang="en-US" sz="2000" kern="0" baseline="-25000" dirty="0" smtClean="0">
                <a:latin typeface="+mj-lt"/>
              </a:rPr>
              <a:t>11</a:t>
            </a:r>
            <a:r>
              <a:rPr lang="en-US" sz="2000" i="1" kern="0" dirty="0" smtClean="0">
                <a:solidFill>
                  <a:srgbClr val="000000"/>
                </a:solidFill>
                <a:latin typeface="+mj-lt"/>
              </a:rPr>
              <a:t>s</a:t>
            </a:r>
            <a:r>
              <a:rPr lang="en-US" sz="2000" kern="0" baseline="-25000" dirty="0" smtClean="0">
                <a:solidFill>
                  <a:srgbClr val="000000"/>
                </a:solidFill>
                <a:latin typeface="+mj-lt"/>
              </a:rPr>
              <a:t>4</a:t>
            </a:r>
            <a:r>
              <a:rPr lang="en-US" sz="2000" i="1" kern="0" dirty="0" smtClean="0">
                <a:solidFill>
                  <a:srgbClr val="000000"/>
                </a:solidFill>
                <a:latin typeface="+mj-lt"/>
              </a:rPr>
              <a:t>s</a:t>
            </a:r>
            <a:r>
              <a:rPr lang="en-US" sz="2000" kern="0" baseline="-25000" dirty="0" smtClean="0">
                <a:solidFill>
                  <a:srgbClr val="000000"/>
                </a:solidFill>
                <a:latin typeface="+mj-lt"/>
              </a:rPr>
              <a:t>105</a:t>
            </a:r>
            <a:r>
              <a:rPr lang="en-US" sz="2000" i="1" kern="0" dirty="0" smtClean="0">
                <a:solidFill>
                  <a:srgbClr val="000000"/>
                </a:solidFill>
                <a:latin typeface="+mj-lt"/>
              </a:rPr>
              <a:t>s</a:t>
            </a:r>
            <a:r>
              <a:rPr lang="en-US" sz="2000" kern="0" baseline="-25000" dirty="0" smtClean="0">
                <a:solidFill>
                  <a:srgbClr val="000000"/>
                </a:solidFill>
                <a:latin typeface="+mj-lt"/>
              </a:rPr>
              <a:t>105</a:t>
            </a:r>
            <a:r>
              <a:rPr lang="en-US" sz="2000" i="1" kern="0" dirty="0" smtClean="0">
                <a:solidFill>
                  <a:srgbClr val="000000"/>
                </a:solidFill>
                <a:latin typeface="+mj-lt"/>
              </a:rPr>
              <a:t>s</a:t>
            </a:r>
            <a:r>
              <a:rPr lang="en-US" sz="2000" kern="0" baseline="-25000" dirty="0" smtClean="0">
                <a:solidFill>
                  <a:srgbClr val="000000"/>
                </a:solidFill>
                <a:latin typeface="+mj-lt"/>
              </a:rPr>
              <a:t>47</a:t>
            </a:r>
            <a:r>
              <a:rPr lang="en-US" sz="2000" i="1" kern="0" dirty="0" smtClean="0">
                <a:solidFill>
                  <a:srgbClr val="000000"/>
                </a:solidFill>
                <a:latin typeface="+mj-lt"/>
              </a:rPr>
              <a:t>s</a:t>
            </a:r>
            <a:r>
              <a:rPr lang="en-US" sz="2000" kern="0" baseline="-25000" dirty="0" smtClean="0">
                <a:solidFill>
                  <a:srgbClr val="000000"/>
                </a:solidFill>
                <a:latin typeface="+mj-lt"/>
              </a:rPr>
              <a:t>86</a:t>
            </a:r>
            <a:r>
              <a:rPr lang="en-US" sz="2000" i="1" kern="0" dirty="0" smtClean="0">
                <a:solidFill>
                  <a:srgbClr val="000000"/>
                </a:solidFill>
                <a:latin typeface="+mj-lt"/>
              </a:rPr>
              <a:t>s</a:t>
            </a:r>
            <a:r>
              <a:rPr lang="en-US" sz="2000" kern="0" baseline="-25000" dirty="0" smtClean="0">
                <a:solidFill>
                  <a:srgbClr val="000000"/>
                </a:solidFill>
                <a:latin typeface="+mj-lt"/>
              </a:rPr>
              <a:t>86</a:t>
            </a:r>
            <a:r>
              <a:rPr lang="en-US" sz="2000" i="1" kern="0" dirty="0" smtClean="0">
                <a:solidFill>
                  <a:srgbClr val="000000"/>
                </a:solidFill>
                <a:latin typeface="+mj-lt"/>
              </a:rPr>
              <a:t>s</a:t>
            </a:r>
            <a:r>
              <a:rPr lang="en-US" sz="2000" kern="0" baseline="-25000" dirty="0" smtClean="0">
                <a:solidFill>
                  <a:srgbClr val="000000"/>
                </a:solidFill>
                <a:latin typeface="+mj-lt"/>
              </a:rPr>
              <a:t>3</a:t>
            </a:r>
            <a:r>
              <a:rPr lang="en-US" sz="2000" kern="0" dirty="0" smtClean="0">
                <a:latin typeface="+mj-lt"/>
                <a:sym typeface="MT Extra" panose="05050102010205020202" pitchFamily="18" charset="2"/>
              </a:rPr>
              <a:t></a:t>
            </a:r>
            <a:r>
              <a:rPr lang="en-US" sz="2000" i="1" kern="0" dirty="0" smtClean="0">
                <a:latin typeface="+mj-lt"/>
                <a:sym typeface="MT Extra" panose="05050102010205020202" pitchFamily="18" charset="2"/>
              </a:rPr>
              <a:t>s</a:t>
            </a:r>
            <a:r>
              <a:rPr lang="en-US" sz="2000" i="1" kern="0" baseline="-25000" dirty="0" smtClean="0">
                <a:latin typeface="+mj-lt"/>
                <a:sym typeface="MT Extra" panose="05050102010205020202" pitchFamily="18" charset="2"/>
              </a:rPr>
              <a:t>30</a:t>
            </a:r>
            <a:r>
              <a:rPr lang="en-US" sz="2000" i="1" kern="0" dirty="0" smtClean="0">
                <a:latin typeface="+mj-lt"/>
              </a:rPr>
              <a:t>.</a:t>
            </a:r>
            <a:endParaRPr lang="en-US" sz="2000" i="1" kern="0" dirty="0">
              <a:latin typeface="+mj-lt"/>
            </a:endParaRPr>
          </a:p>
          <a:p>
            <a:pPr>
              <a:spcBef>
                <a:spcPts val="0"/>
              </a:spcBef>
              <a:spcAft>
                <a:spcPts val="1200"/>
              </a:spcAft>
            </a:pPr>
            <a:r>
              <a:rPr lang="en-US" sz="2000" kern="0" dirty="0" smtClean="0">
                <a:latin typeface="+mj-lt"/>
              </a:rPr>
              <a:t>A </a:t>
            </a:r>
            <a:r>
              <a:rPr lang="en-US" sz="2000" b="1" kern="0" dirty="0" smtClean="0">
                <a:latin typeface="+mj-lt"/>
              </a:rPr>
              <a:t>codeword</a:t>
            </a:r>
            <a:r>
              <a:rPr lang="en-US" sz="2000" kern="0" dirty="0" smtClean="0">
                <a:latin typeface="+mj-lt"/>
              </a:rPr>
              <a:t> is a sequence of bits that represents a symbol or string. </a:t>
            </a:r>
            <a:r>
              <a:rPr lang="en-US" sz="2000" i="1" kern="0" dirty="0" smtClean="0">
                <a:latin typeface="+mj-lt"/>
              </a:rPr>
              <a:t>e.g. </a:t>
            </a:r>
            <a:r>
              <a:rPr lang="en-US" sz="2000" kern="0" dirty="0" smtClean="0">
                <a:latin typeface="+mj-lt"/>
              </a:rPr>
              <a:t>1011000010110111101.</a:t>
            </a:r>
          </a:p>
          <a:p>
            <a:pPr>
              <a:spcBef>
                <a:spcPts val="0"/>
              </a:spcBef>
              <a:spcAft>
                <a:spcPts val="1200"/>
              </a:spcAft>
            </a:pPr>
            <a:r>
              <a:rPr lang="en-US" sz="2000" kern="0" dirty="0" smtClean="0">
                <a:latin typeface="+mj-lt"/>
              </a:rPr>
              <a:t>p</a:t>
            </a:r>
            <a:r>
              <a:rPr lang="en-US" sz="2000" i="1" kern="0" baseline="-25000" dirty="0" smtClean="0">
                <a:latin typeface="+mj-lt"/>
              </a:rPr>
              <a:t>i</a:t>
            </a:r>
            <a:r>
              <a:rPr lang="en-US" sz="2000" kern="0" baseline="-25000" dirty="0" smtClean="0">
                <a:latin typeface="+mj-lt"/>
              </a:rPr>
              <a:t> </a:t>
            </a:r>
            <a:r>
              <a:rPr lang="en-US" sz="2000" kern="0" dirty="0" smtClean="0">
                <a:latin typeface="+mj-lt"/>
              </a:rPr>
              <a:t>= p(</a:t>
            </a:r>
            <a:r>
              <a:rPr lang="en-US" sz="2000" i="1" kern="0" dirty="0" err="1" smtClean="0">
                <a:latin typeface="+mj-lt"/>
              </a:rPr>
              <a:t>s</a:t>
            </a:r>
            <a:r>
              <a:rPr lang="en-US" sz="2000" i="1" kern="0" baseline="-25000" dirty="0" err="1" smtClean="0">
                <a:latin typeface="+mj-lt"/>
              </a:rPr>
              <a:t>i</a:t>
            </a:r>
            <a:r>
              <a:rPr lang="en-US" sz="2000" kern="0" dirty="0" smtClean="0">
                <a:latin typeface="+mj-lt"/>
              </a:rPr>
              <a:t>) is the </a:t>
            </a:r>
            <a:r>
              <a:rPr lang="en-US" sz="2000" b="1" kern="0" dirty="0" smtClean="0">
                <a:latin typeface="+mj-lt"/>
              </a:rPr>
              <a:t>probability of occurrence</a:t>
            </a:r>
            <a:r>
              <a:rPr lang="en-US" sz="2000" kern="0" dirty="0" smtClean="0">
                <a:latin typeface="+mj-lt"/>
              </a:rPr>
              <a:t> of symbol </a:t>
            </a:r>
            <a:r>
              <a:rPr lang="en-US" sz="2000" i="1" kern="0" dirty="0" err="1" smtClean="0">
                <a:latin typeface="+mj-lt"/>
              </a:rPr>
              <a:t>s</a:t>
            </a:r>
            <a:r>
              <a:rPr lang="en-US" sz="2000" i="1" kern="0" baseline="-25000" dirty="0" err="1" smtClean="0">
                <a:latin typeface="+mj-lt"/>
              </a:rPr>
              <a:t>i</a:t>
            </a:r>
            <a:r>
              <a:rPr lang="en-US" sz="2000" kern="0" dirty="0" smtClean="0">
                <a:latin typeface="+mj-lt"/>
              </a:rPr>
              <a:t> in a string.</a:t>
            </a:r>
          </a:p>
          <a:p>
            <a:pPr>
              <a:spcBef>
                <a:spcPts val="0"/>
              </a:spcBef>
              <a:spcAft>
                <a:spcPts val="1200"/>
              </a:spcAft>
            </a:pPr>
            <a:r>
              <a:rPr lang="en-US" sz="2000" i="1" kern="0" dirty="0" smtClean="0">
                <a:latin typeface="+mj-lt"/>
              </a:rPr>
              <a:t>L</a:t>
            </a:r>
            <a:r>
              <a:rPr lang="en-US" sz="2000" i="1" kern="0" baseline="-25000" dirty="0" smtClean="0">
                <a:latin typeface="+mj-lt"/>
              </a:rPr>
              <a:t>i</a:t>
            </a:r>
            <a:r>
              <a:rPr lang="en-US" sz="2000" kern="0" baseline="-25000" dirty="0" smtClean="0">
                <a:latin typeface="+mj-lt"/>
              </a:rPr>
              <a:t> </a:t>
            </a:r>
            <a:r>
              <a:rPr lang="en-US" sz="2000" kern="0" dirty="0" smtClean="0">
                <a:latin typeface="+mj-lt"/>
              </a:rPr>
              <a:t>is the </a:t>
            </a:r>
            <a:r>
              <a:rPr lang="en-US" sz="2000" b="1" kern="0" dirty="0" smtClean="0">
                <a:latin typeface="+mj-lt"/>
              </a:rPr>
              <a:t>length of the codeword</a:t>
            </a:r>
            <a:r>
              <a:rPr lang="en-US" sz="2000" kern="0" dirty="0" smtClean="0">
                <a:latin typeface="+mj-lt"/>
              </a:rPr>
              <a:t> for </a:t>
            </a:r>
            <a:r>
              <a:rPr lang="en-US" sz="2000" i="1" kern="0" dirty="0" err="1">
                <a:solidFill>
                  <a:srgbClr val="000000"/>
                </a:solidFill>
                <a:latin typeface="+mj-lt"/>
              </a:rPr>
              <a:t>s</a:t>
            </a:r>
            <a:r>
              <a:rPr lang="en-US" sz="2000" i="1" kern="0" baseline="-25000" dirty="0" err="1">
                <a:solidFill>
                  <a:srgbClr val="000000"/>
                </a:solidFill>
                <a:latin typeface="+mj-lt"/>
              </a:rPr>
              <a:t>i</a:t>
            </a:r>
            <a:r>
              <a:rPr lang="en-US" sz="2000" kern="0" dirty="0" smtClean="0">
                <a:latin typeface="+mj-lt"/>
              </a:rPr>
              <a:t> in bits.</a:t>
            </a:r>
            <a:endParaRPr lang="en-US" sz="2000" i="1" kern="0" dirty="0" smtClean="0">
              <a:latin typeface="+mj-lt"/>
            </a:endParaRPr>
          </a:p>
          <a:p>
            <a:pPr marL="0" indent="0">
              <a:buNone/>
            </a:pPr>
            <a:r>
              <a:rPr lang="en-US" sz="2000" dirty="0" smtClean="0">
                <a:latin typeface="+mj-lt"/>
              </a:rPr>
              <a:t>In the context of </a:t>
            </a:r>
            <a:r>
              <a:rPr lang="en-US" sz="2000" b="1" dirty="0" smtClean="0">
                <a:latin typeface="+mj-lt"/>
              </a:rPr>
              <a:t>Information Theory</a:t>
            </a:r>
            <a:r>
              <a:rPr lang="en-US" sz="2000" dirty="0" smtClean="0">
                <a:latin typeface="+mj-lt"/>
              </a:rPr>
              <a:t> the entropy is the number of bits on the average need to represent a symbol in set </a:t>
            </a:r>
            <a:r>
              <a:rPr lang="en-US" sz="2000" i="1" dirty="0">
                <a:solidFill>
                  <a:srgbClr val="000000"/>
                </a:solidFill>
                <a:latin typeface="+mj-lt"/>
              </a:rPr>
              <a:t>A</a:t>
            </a:r>
            <a:r>
              <a:rPr lang="en-US" sz="2000" dirty="0" smtClean="0">
                <a:latin typeface="+mj-lt"/>
              </a:rPr>
              <a:t>.</a:t>
            </a:r>
          </a:p>
        </p:txBody>
      </p:sp>
      <p:sp>
        <p:nvSpPr>
          <p:cNvPr id="3" name="Date Placeholder 2"/>
          <p:cNvSpPr>
            <a:spLocks noGrp="1"/>
          </p:cNvSpPr>
          <p:nvPr>
            <p:ph type="dt" sz="half" idx="10"/>
          </p:nvPr>
        </p:nvSpPr>
        <p:spPr/>
        <p:txBody>
          <a:bodyPr/>
          <a:lstStyle/>
          <a:p>
            <a:pPr>
              <a:defRPr/>
            </a:pPr>
            <a:r>
              <a:rPr lang="en-US" smtClean="0"/>
              <a:t>10 November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11"/>
          </p:nvPr>
        </p:nvSpPr>
        <p:spPr/>
        <p:txBody>
          <a:bodyPr/>
          <a:lstStyle/>
          <a:p>
            <a:fld id="{3BCB7CF1-DE96-44F3-87F8-86C732AEF3D8}" type="slidenum">
              <a:rPr lang="en-US" altLang="en-US" smtClean="0"/>
              <a:pPr/>
              <a:t>8</a:t>
            </a:fld>
            <a:endParaRPr lang="en-US" altLang="en-US" dirty="0"/>
          </a:p>
        </p:txBody>
      </p:sp>
    </p:spTree>
    <p:extLst>
      <p:ext uri="{BB962C8B-B14F-4D97-AF65-F5344CB8AC3E}">
        <p14:creationId xmlns:p14="http://schemas.microsoft.com/office/powerpoint/2010/main" val="26272941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7772400" cy="723900"/>
          </a:xfrm>
        </p:spPr>
        <p:txBody>
          <a:bodyPr/>
          <a:lstStyle/>
          <a:p>
            <a:r>
              <a:rPr lang="en-US" dirty="0" smtClean="0"/>
              <a:t>Information Content of a Symbol</a:t>
            </a:r>
            <a:endParaRPr lang="en-US" dirty="0"/>
          </a:p>
        </p:txBody>
      </p:sp>
      <p:sp>
        <p:nvSpPr>
          <p:cNvPr id="3" name="Content Placeholder 2"/>
          <p:cNvSpPr>
            <a:spLocks noGrp="1"/>
          </p:cNvSpPr>
          <p:nvPr>
            <p:ph idx="1"/>
          </p:nvPr>
        </p:nvSpPr>
        <p:spPr>
          <a:xfrm>
            <a:off x="381000" y="1797231"/>
            <a:ext cx="8382000" cy="1631769"/>
          </a:xfrm>
        </p:spPr>
        <p:txBody>
          <a:bodyPr wrap="square">
            <a:spAutoFit/>
          </a:bodyPr>
          <a:lstStyle/>
          <a:p>
            <a:pPr marL="0" indent="0">
              <a:buNone/>
            </a:pPr>
            <a:r>
              <a:rPr lang="en-US" sz="2000" dirty="0" smtClean="0"/>
              <a:t>If in a signal or message, the symbol </a:t>
            </a:r>
            <a:r>
              <a:rPr lang="en-US" sz="2000" i="1" dirty="0" err="1" smtClean="0">
                <a:latin typeface="+mj-lt"/>
              </a:rPr>
              <a:t>s</a:t>
            </a:r>
            <a:r>
              <a:rPr lang="en-US" sz="2000" i="1" baseline="-25000" dirty="0" err="1" smtClean="0">
                <a:latin typeface="+mj-lt"/>
              </a:rPr>
              <a:t>i</a:t>
            </a:r>
            <a:r>
              <a:rPr lang="en-US" sz="2000" dirty="0" smtClean="0"/>
              <a:t> has occurrence probability </a:t>
            </a:r>
            <a:r>
              <a:rPr lang="en-US" sz="2000" dirty="0" smtClean="0">
                <a:latin typeface="+mj-lt"/>
              </a:rPr>
              <a:t>p(</a:t>
            </a:r>
            <a:r>
              <a:rPr lang="en-US" sz="2000" dirty="0" err="1" smtClean="0">
                <a:latin typeface="+mj-lt"/>
              </a:rPr>
              <a:t>s</a:t>
            </a:r>
            <a:r>
              <a:rPr lang="en-US" sz="2000" i="1" baseline="-25000" dirty="0" err="1" smtClean="0">
                <a:latin typeface="+mj-lt"/>
              </a:rPr>
              <a:t>i</a:t>
            </a:r>
            <a:r>
              <a:rPr lang="en-US" sz="2000" dirty="0" smtClean="0">
                <a:latin typeface="+mj-lt"/>
              </a:rPr>
              <a:t>)</a:t>
            </a:r>
            <a:r>
              <a:rPr lang="en-US" sz="2000" dirty="0" smtClean="0"/>
              <a:t> then a measure of the extraordinariness of the event “</a:t>
            </a:r>
            <a:r>
              <a:rPr lang="en-US" sz="2000" i="1" dirty="0" err="1" smtClean="0">
                <a:latin typeface="+mj-lt"/>
              </a:rPr>
              <a:t>s</a:t>
            </a:r>
            <a:r>
              <a:rPr lang="en-US" sz="2000" i="1" baseline="-25000" dirty="0" err="1" smtClean="0">
                <a:latin typeface="+mj-lt"/>
              </a:rPr>
              <a:t>i</a:t>
            </a:r>
            <a:r>
              <a:rPr lang="en-US" sz="2000" dirty="0" smtClean="0"/>
              <a:t> occurs” is </a:t>
            </a:r>
            <a:r>
              <a:rPr lang="en-US" sz="2000" dirty="0" smtClean="0">
                <a:latin typeface="+mj-lt"/>
              </a:rPr>
              <a:t>1/p(</a:t>
            </a:r>
            <a:r>
              <a:rPr lang="en-US" sz="2000" dirty="0" err="1" smtClean="0">
                <a:latin typeface="+mj-lt"/>
              </a:rPr>
              <a:t>s</a:t>
            </a:r>
            <a:r>
              <a:rPr lang="en-US" sz="2000" i="1" baseline="-25000" dirty="0" err="1" smtClean="0">
                <a:latin typeface="+mj-lt"/>
              </a:rPr>
              <a:t>i</a:t>
            </a:r>
            <a:r>
              <a:rPr lang="en-US" sz="2000" dirty="0" smtClean="0">
                <a:latin typeface="+mj-lt"/>
              </a:rPr>
              <a:t>)</a:t>
            </a:r>
            <a:r>
              <a:rPr lang="en-US" sz="2000" dirty="0" smtClean="0"/>
              <a:t> – the less likely the event, the more extraordinary it is. The information content of the event is defined as the number of bits required to code the measure of its extraordinariness.  That is </a:t>
            </a:r>
            <a:endParaRPr lang="en-US" sz="2000" dirty="0"/>
          </a:p>
        </p:txBody>
      </p:sp>
      <p:graphicFrame>
        <p:nvGraphicFramePr>
          <p:cNvPr id="9" name="Object 8"/>
          <p:cNvGraphicFramePr>
            <a:graphicFrameLocks noChangeAspect="1"/>
          </p:cNvGraphicFramePr>
          <p:nvPr>
            <p:extLst>
              <p:ext uri="{D42A27DB-BD31-4B8C-83A1-F6EECF244321}">
                <p14:modId xmlns:p14="http://schemas.microsoft.com/office/powerpoint/2010/main" val="1091725309"/>
              </p:ext>
            </p:extLst>
          </p:nvPr>
        </p:nvGraphicFramePr>
        <p:xfrm>
          <a:off x="1905000" y="3824081"/>
          <a:ext cx="4318000" cy="1016000"/>
        </p:xfrm>
        <a:graphic>
          <a:graphicData uri="http://schemas.openxmlformats.org/presentationml/2006/ole">
            <mc:AlternateContent xmlns:mc="http://schemas.openxmlformats.org/markup-compatibility/2006">
              <mc:Choice xmlns:v="urn:schemas-microsoft-com:vml" Requires="v">
                <p:oleObj spid="_x0000_s48171" name="Equation" r:id="rId3" imgW="2158920" imgH="507960" progId="Equation.DSMT4">
                  <p:embed/>
                </p:oleObj>
              </mc:Choice>
              <mc:Fallback>
                <p:oleObj name="Equation" r:id="rId3" imgW="2158920" imgH="507960" progId="Equation.DSMT4">
                  <p:embed/>
                  <p:pic>
                    <p:nvPicPr>
                      <p:cNvPr id="0" name=""/>
                      <p:cNvPicPr/>
                      <p:nvPr/>
                    </p:nvPicPr>
                    <p:blipFill>
                      <a:blip r:embed="rId4"/>
                      <a:stretch>
                        <a:fillRect/>
                      </a:stretch>
                    </p:blipFill>
                    <p:spPr>
                      <a:xfrm>
                        <a:off x="1905000" y="3824081"/>
                        <a:ext cx="4318000" cy="1016000"/>
                      </a:xfrm>
                      <a:prstGeom prst="rect">
                        <a:avLst/>
                      </a:prstGeom>
                    </p:spPr>
                  </p:pic>
                </p:oleObj>
              </mc:Fallback>
            </mc:AlternateContent>
          </a:graphicData>
        </a:graphic>
      </p:graphicFrame>
      <p:sp>
        <p:nvSpPr>
          <p:cNvPr id="10" name="Content Placeholder 2"/>
          <p:cNvSpPr txBox="1">
            <a:spLocks/>
          </p:cNvSpPr>
          <p:nvPr/>
        </p:nvSpPr>
        <p:spPr bwMode="auto">
          <a:xfrm>
            <a:off x="381000" y="5235161"/>
            <a:ext cx="8382000" cy="70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None/>
            </a:pPr>
            <a:r>
              <a:rPr lang="en-US" sz="2000" kern="0" dirty="0" smtClean="0">
                <a:latin typeface="+mj-lt"/>
              </a:rPr>
              <a:t>is the </a:t>
            </a:r>
            <a:r>
              <a:rPr lang="en-US" sz="2000" i="1" kern="0" dirty="0" smtClean="0">
                <a:latin typeface="+mj-lt"/>
              </a:rPr>
              <a:t>information content</a:t>
            </a:r>
            <a:r>
              <a:rPr lang="en-US" sz="2000" kern="0" dirty="0" smtClean="0">
                <a:latin typeface="+mj-lt"/>
              </a:rPr>
              <a:t> of symbol </a:t>
            </a:r>
            <a:r>
              <a:rPr lang="en-US" sz="2000" i="1" kern="0" dirty="0" err="1" smtClean="0">
                <a:latin typeface="+mj-lt"/>
              </a:rPr>
              <a:t>s</a:t>
            </a:r>
            <a:r>
              <a:rPr lang="en-US" sz="2000" i="1" kern="0" baseline="-25000" dirty="0" err="1" smtClean="0">
                <a:latin typeface="+mj-lt"/>
              </a:rPr>
              <a:t>i</a:t>
            </a:r>
            <a:r>
              <a:rPr lang="en-US" sz="2000" kern="0" dirty="0" smtClean="0">
                <a:latin typeface="+mj-lt"/>
              </a:rPr>
              <a:t>, </a:t>
            </a:r>
            <a:r>
              <a:rPr lang="en-US" sz="2000" kern="0" dirty="0" smtClean="0">
                <a:latin typeface="+mj-lt"/>
                <a:sym typeface="Symbol" panose="05050102010706020507" pitchFamily="18" charset="2"/>
              </a:rPr>
              <a:t></a:t>
            </a:r>
            <a:r>
              <a:rPr lang="en-US" sz="2000" kern="0" dirty="0" smtClean="0">
                <a:latin typeface="+mj-lt"/>
              </a:rPr>
              <a:t> the  number of bits needed to code it. </a:t>
            </a:r>
            <a:r>
              <a:rPr lang="en-US" sz="2000" kern="0" dirty="0">
                <a:solidFill>
                  <a:srgbClr val="000000"/>
                </a:solidFill>
                <a:latin typeface="+mj-lt"/>
              </a:rPr>
              <a:t>I(</a:t>
            </a:r>
            <a:r>
              <a:rPr lang="en-US" sz="2000" i="1" kern="0" dirty="0" err="1">
                <a:solidFill>
                  <a:srgbClr val="000000"/>
                </a:solidFill>
                <a:latin typeface="+mj-lt"/>
              </a:rPr>
              <a:t>s</a:t>
            </a:r>
            <a:r>
              <a:rPr lang="en-US" sz="2000" i="1" kern="0" baseline="-25000" dirty="0" err="1">
                <a:solidFill>
                  <a:srgbClr val="000000"/>
                </a:solidFill>
                <a:latin typeface="+mj-lt"/>
              </a:rPr>
              <a:t>i</a:t>
            </a:r>
            <a:r>
              <a:rPr lang="en-US" sz="2000" kern="0" dirty="0" smtClean="0">
                <a:solidFill>
                  <a:srgbClr val="000000"/>
                </a:solidFill>
                <a:latin typeface="+mj-lt"/>
              </a:rPr>
              <a:t>) is a real number, not necessarily an integer.</a:t>
            </a:r>
            <a:endParaRPr lang="en-US" sz="2000" kern="0" dirty="0">
              <a:latin typeface="+mj-lt"/>
            </a:endParaRPr>
          </a:p>
        </p:txBody>
      </p:sp>
      <p:sp>
        <p:nvSpPr>
          <p:cNvPr id="7" name="Date Placeholder 6"/>
          <p:cNvSpPr>
            <a:spLocks noGrp="1"/>
          </p:cNvSpPr>
          <p:nvPr>
            <p:ph type="dt" sz="half" idx="10"/>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11" name="Slide Number Placeholder 10"/>
          <p:cNvSpPr>
            <a:spLocks noGrp="1"/>
          </p:cNvSpPr>
          <p:nvPr>
            <p:ph type="sldNum" sz="quarter" idx="11"/>
          </p:nvPr>
        </p:nvSpPr>
        <p:spPr/>
        <p:txBody>
          <a:bodyPr/>
          <a:lstStyle/>
          <a:p>
            <a:fld id="{3BCB7CF1-DE96-44F3-87F8-86C732AEF3D8}" type="slidenum">
              <a:rPr lang="en-US" altLang="en-US" smtClean="0"/>
              <a:pPr/>
              <a:t>9</a:t>
            </a:fld>
            <a:endParaRPr lang="en-US" altLang="en-US" dirty="0"/>
          </a:p>
        </p:txBody>
      </p:sp>
    </p:spTree>
    <p:extLst>
      <p:ext uri="{BB962C8B-B14F-4D97-AF65-F5344CB8AC3E}">
        <p14:creationId xmlns:p14="http://schemas.microsoft.com/office/powerpoint/2010/main" val="2614470607"/>
      </p:ext>
    </p:extLst>
  </p:cSld>
  <p:clrMapOvr>
    <a:masterClrMapping/>
  </p:clrMapOvr>
  <p:timing>
    <p:tnLst>
      <p:par>
        <p:cTn id="1" dur="indefinite" restart="never" nodeType="tmRoot"/>
      </p:par>
    </p:tnLst>
  </p:timing>
</p:sld>
</file>

<file path=ppt/theme/theme1.xml><?xml version="1.0" encoding="utf-8"?>
<a:theme xmlns:a="http://schemas.openxmlformats.org/drawingml/2006/main" name="AIP CLass Template">
  <a:themeElements>
    <a:clrScheme name="AIP CLass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AIP CLass Templa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820738"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820738"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Arial" charset="0"/>
          </a:defRPr>
        </a:defPPr>
      </a:lstStyle>
    </a:lnDef>
  </a:objectDefaults>
  <a:extraClrSchemeLst>
    <a:extraClrScheme>
      <a:clrScheme name="AIP CLass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AIP CLass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AIP CLass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AIP CLass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Office\Templates\AIP CLass Template.pot</Template>
  <TotalTime>6575</TotalTime>
  <Words>6363</Words>
  <Application>Microsoft Office PowerPoint</Application>
  <PresentationFormat>On-screen Show (4:3)</PresentationFormat>
  <Paragraphs>1288</Paragraphs>
  <Slides>66</Slides>
  <Notes>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80" baseType="lpstr">
      <vt:lpstr>Euclid Symbol</vt:lpstr>
      <vt:lpstr>DejaVu Sans Mono</vt:lpstr>
      <vt:lpstr>Comic Sans MS</vt:lpstr>
      <vt:lpstr>Calibri</vt:lpstr>
      <vt:lpstr>Times New Roman</vt:lpstr>
      <vt:lpstr>Arial</vt:lpstr>
      <vt:lpstr>French Script MT</vt:lpstr>
      <vt:lpstr>Courier New</vt:lpstr>
      <vt:lpstr>Symbol</vt:lpstr>
      <vt:lpstr>Garamond</vt:lpstr>
      <vt:lpstr>Monotype Sorts</vt:lpstr>
      <vt:lpstr>MT Extra</vt:lpstr>
      <vt:lpstr>AIP CLass Template</vt:lpstr>
      <vt:lpstr>Equation</vt:lpstr>
      <vt:lpstr>PowerPoint Presentation</vt:lpstr>
      <vt:lpstr>From the Article by Wallace:</vt:lpstr>
      <vt:lpstr>The JPEG Still Picture Compression Standard</vt:lpstr>
      <vt:lpstr>JPEG’s Goals for the Standard</vt:lpstr>
      <vt:lpstr>JPEG’s Modes of Operation</vt:lpstr>
      <vt:lpstr>JPEG Codec</vt:lpstr>
      <vt:lpstr>JPEG Baseline Process</vt:lpstr>
      <vt:lpstr>Entropy Encoding</vt:lpstr>
      <vt:lpstr>Information Content of a Symbol</vt:lpstr>
      <vt:lpstr>Entropy Encoding</vt:lpstr>
      <vt:lpstr>Entropy Examples</vt:lpstr>
      <vt:lpstr>Entropy Examples</vt:lpstr>
      <vt:lpstr>Code Types</vt:lpstr>
      <vt:lpstr>Huffman Coding</vt:lpstr>
      <vt:lpstr>Huffman Tree</vt:lpstr>
      <vt:lpstr>PowerPoint Presentation</vt:lpstr>
      <vt:lpstr>We’ll use the image in some of the following slides.</vt:lpstr>
      <vt:lpstr>Color Conversion:  RGB  YCbCr</vt:lpstr>
      <vt:lpstr>Downsample Color Bands</vt:lpstr>
      <vt:lpstr>Partition Each Band into 8×8 Blocks</vt:lpstr>
      <vt:lpstr>Prep for Forward Discrete Cosine Transform</vt:lpstr>
      <vt:lpstr>DCT Functions and Variables</vt:lpstr>
      <vt:lpstr>DCT Basis Functions</vt:lpstr>
      <vt:lpstr>Forward Discrete Cosine Transform</vt:lpstr>
      <vt:lpstr>Forward Discrete Cosine Transform</vt:lpstr>
      <vt:lpstr>Forward Discrete Cosine Transform</vt:lpstr>
      <vt:lpstr>Forward Discrete Cosine Transform</vt:lpstr>
      <vt:lpstr> Example FDCT Quantization Tables</vt:lpstr>
      <vt:lpstr>FDCT Quantization Procedure</vt:lpstr>
      <vt:lpstr>Image DC Components (8×8 constant blocks)</vt:lpstr>
      <vt:lpstr>DC Component Coding (DPCM)</vt:lpstr>
      <vt:lpstr>Quantized coefficient encoding order</vt:lpstr>
      <vt:lpstr>Entropy Encoding of AC Coefficients</vt:lpstr>
      <vt:lpstr>Entropy Encoding of Coefficients</vt:lpstr>
      <vt:lpstr>Variable Length Entropy Encoding</vt:lpstr>
      <vt:lpstr>Effects of Quality Settings</vt:lpstr>
      <vt:lpstr>JPEG Compression</vt:lpstr>
      <vt:lpstr>BMP</vt:lpstr>
      <vt:lpstr>JPEG</vt:lpstr>
      <vt:lpstr>JPEG</vt:lpstr>
      <vt:lpstr>JPEG</vt:lpstr>
      <vt:lpstr>JPEG</vt:lpstr>
      <vt:lpstr>JPEG</vt:lpstr>
      <vt:lpstr>JPEG</vt:lpstr>
      <vt:lpstr>JPEG</vt:lpstr>
      <vt:lpstr>JPEG</vt:lpstr>
      <vt:lpstr>JPEG</vt:lpstr>
      <vt:lpstr>JPEG</vt:lpstr>
      <vt:lpstr>JPEG</vt:lpstr>
      <vt:lpstr>JPEG</vt:lpstr>
      <vt:lpstr>JPEG</vt:lpstr>
      <vt:lpstr>JPEG</vt:lpstr>
      <vt:lpstr>JPEG</vt:lpstr>
      <vt:lpstr>JPEG</vt:lpstr>
      <vt:lpstr>Image Compression: JPEG</vt:lpstr>
      <vt:lpstr>Image Compression: JPEG</vt:lpstr>
      <vt:lpstr>JFIF Information Display Program</vt:lpstr>
      <vt:lpstr>Example: JPEG/JFIF Encoded Image</vt:lpstr>
      <vt:lpstr>PowerPoint Presentation</vt:lpstr>
      <vt:lpstr>JPEG / JFIF Information (via JPEGsnoop) </vt:lpstr>
      <vt:lpstr>JPEG / JFIF Information (via JPEGsnoop) </vt:lpstr>
      <vt:lpstr>JPEG / JFIF Information (via JPEGsnoop) </vt:lpstr>
      <vt:lpstr>JPEG / JFIF Information (via JPEGsnoop) </vt:lpstr>
      <vt:lpstr>JPEG / JFIF Information (via JPEGsnoop) </vt:lpstr>
      <vt:lpstr>JPEG / JFIF Information (via JPEGsnoop) </vt:lpstr>
      <vt:lpstr>JPEG / JFIF Information (via JPEGsnoop) </vt:lpstr>
    </vt:vector>
  </TitlesOfParts>
  <Company>Lamoid F. Llurbybabbin,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EECE 253 Image Processing</dc:title>
  <dc:subject>Lecture Notes</dc:subject>
  <dc:creator>Alan Peters</dc:creator>
  <cp:lastModifiedBy>Richard Alan Peters II</cp:lastModifiedBy>
  <cp:revision>162</cp:revision>
  <cp:lastPrinted>2014-11-14T02:32:50Z</cp:lastPrinted>
  <dcterms:created xsi:type="dcterms:W3CDTF">2000-08-31T04:27:01Z</dcterms:created>
  <dcterms:modified xsi:type="dcterms:W3CDTF">2016-11-11T01:05:08Z</dcterms:modified>
  <cp:category>Class notes</cp:category>
</cp:coreProperties>
</file>